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Didact Gothic" charset="1" panose="00000500000000000000"/>
      <p:regular r:id="rId22"/>
    </p:embeddedFont>
    <p:embeddedFont>
      <p:font typeface="Cardo" charset="1" panose="02020600000000000000"/>
      <p:regular r:id="rId23"/>
    </p:embeddedFont>
    <p:embeddedFont>
      <p:font typeface="TT Rounds Condensed" charset="1" panose="020005060300000200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https://docs.google.com/spreadsheets/d/1DUF2isFWsqVSYhbaACYtbgcLi_YjDqpE3GLQIVgkKQg/edit#gid=69851113" TargetMode="External" Type="http://schemas.openxmlformats.org/officeDocument/2006/relationships/hyperlink"/><Relationship Id="rId4" Target="https://docs.google.com/spreadsheets/d/1DUF2isFWsqVSYhbaACYtbgcLi_YjDqpE3GLQIVgkKQg/edit#gid=69851113" TargetMode="External" Type="http://schemas.openxmlformats.org/officeDocument/2006/relationships/hyperlink"/><Relationship Id="rId5" Target="https://docs.google.com/spreadsheets/d/1DUF2isFWsqVSYhbaACYtbgcLi_YjDqpE3GLQIVgkKQg/edit#gid=69851113"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grpSp>
        <p:nvGrpSpPr>
          <p:cNvPr name="Group 2" id="2"/>
          <p:cNvGrpSpPr/>
          <p:nvPr/>
        </p:nvGrpSpPr>
        <p:grpSpPr>
          <a:xfrm rot="0">
            <a:off x="9471150" y="-1106859"/>
            <a:ext cx="12500768" cy="12500718"/>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21047" t="0" r="-21047" b="0"/>
              </a:stretch>
            </a:blipFill>
          </p:spPr>
        </p:sp>
      </p:grpSp>
      <p:sp>
        <p:nvSpPr>
          <p:cNvPr name="AutoShape 4" id="4"/>
          <p:cNvSpPr/>
          <p:nvPr/>
        </p:nvSpPr>
        <p:spPr>
          <a:xfrm rot="-5400000">
            <a:off x="546454" y="7751947"/>
            <a:ext cx="983543" cy="0"/>
          </a:xfrm>
          <a:prstGeom prst="line">
            <a:avLst/>
          </a:prstGeom>
          <a:ln cap="flat" w="19050">
            <a:solidFill>
              <a:srgbClr val="FFFFFF"/>
            </a:solidFill>
            <a:prstDash val="solid"/>
            <a:headEnd type="none" len="sm" w="sm"/>
            <a:tailEnd type="none" len="sm" w="sm"/>
          </a:ln>
        </p:spPr>
      </p:sp>
      <p:sp>
        <p:nvSpPr>
          <p:cNvPr name="TextBox 5" id="5"/>
          <p:cNvSpPr txBox="true"/>
          <p:nvPr/>
        </p:nvSpPr>
        <p:spPr>
          <a:xfrm rot="0">
            <a:off x="1335726" y="6969626"/>
            <a:ext cx="7547247" cy="1526541"/>
          </a:xfrm>
          <a:prstGeom prst="rect">
            <a:avLst/>
          </a:prstGeom>
        </p:spPr>
        <p:txBody>
          <a:bodyPr anchor="t" rtlCol="false" tIns="0" lIns="0" bIns="0" rIns="0">
            <a:spAutoFit/>
          </a:bodyPr>
          <a:lstStyle/>
          <a:p>
            <a:pPr algn="l" marL="0" indent="0" lvl="0">
              <a:lnSpc>
                <a:spcPts val="4059"/>
              </a:lnSpc>
            </a:pPr>
            <a:r>
              <a:rPr lang="en-US" sz="2899" spc="115">
                <a:solidFill>
                  <a:srgbClr val="FFFFFF"/>
                </a:solidFill>
                <a:latin typeface="Didact Gothic"/>
                <a:ea typeface="Didact Gothic"/>
                <a:cs typeface="Didact Gothic"/>
                <a:sym typeface="Didact Gothic"/>
              </a:rPr>
              <a:t>Asignatura: Capstone </a:t>
            </a:r>
          </a:p>
          <a:p>
            <a:pPr algn="l" marL="0" indent="0" lvl="0">
              <a:lnSpc>
                <a:spcPts val="4059"/>
              </a:lnSpc>
            </a:pPr>
            <a:r>
              <a:rPr lang="en-US" sz="2899" spc="115">
                <a:solidFill>
                  <a:srgbClr val="FFFFFF"/>
                </a:solidFill>
                <a:latin typeface="Didact Gothic"/>
                <a:ea typeface="Didact Gothic"/>
                <a:cs typeface="Didact Gothic"/>
                <a:sym typeface="Didact Gothic"/>
              </a:rPr>
              <a:t>Sección: 002D</a:t>
            </a:r>
          </a:p>
          <a:p>
            <a:pPr algn="l" marL="0" indent="0" lvl="0">
              <a:lnSpc>
                <a:spcPts val="4059"/>
              </a:lnSpc>
            </a:pPr>
            <a:r>
              <a:rPr lang="en-US" sz="2899" spc="115">
                <a:solidFill>
                  <a:srgbClr val="FFFFFF"/>
                </a:solidFill>
                <a:latin typeface="Didact Gothic"/>
                <a:ea typeface="Didact Gothic"/>
                <a:cs typeface="Didact Gothic"/>
                <a:sym typeface="Didact Gothic"/>
              </a:rPr>
              <a:t>Docente: Francisco Diaz</a:t>
            </a:r>
          </a:p>
        </p:txBody>
      </p:sp>
      <p:sp>
        <p:nvSpPr>
          <p:cNvPr name="TextBox 6" id="6"/>
          <p:cNvSpPr txBox="true"/>
          <p:nvPr/>
        </p:nvSpPr>
        <p:spPr>
          <a:xfrm rot="0">
            <a:off x="1028700" y="2210922"/>
            <a:ext cx="7854272" cy="4267200"/>
          </a:xfrm>
          <a:prstGeom prst="rect">
            <a:avLst/>
          </a:prstGeom>
        </p:spPr>
        <p:txBody>
          <a:bodyPr anchor="t" rtlCol="false" tIns="0" lIns="0" bIns="0" rIns="0">
            <a:spAutoFit/>
          </a:bodyPr>
          <a:lstStyle/>
          <a:p>
            <a:pPr algn="l" marL="0" indent="0" lvl="0">
              <a:lnSpc>
                <a:spcPts val="8466"/>
              </a:lnSpc>
            </a:pPr>
            <a:r>
              <a:rPr lang="en-US" sz="7055" spc="-176">
                <a:solidFill>
                  <a:srgbClr val="FFFFFF"/>
                </a:solidFill>
                <a:latin typeface="Cardo"/>
                <a:ea typeface="Cardo"/>
                <a:cs typeface="Cardo"/>
                <a:sym typeface="Cardo"/>
              </a:rPr>
              <a:t>PROYECTO “Red Vecinal”</a:t>
            </a:r>
          </a:p>
          <a:p>
            <a:pPr algn="l" marL="0" indent="0" lvl="0">
              <a:lnSpc>
                <a:spcPts val="8466"/>
              </a:lnSpc>
            </a:pPr>
            <a:r>
              <a:rPr lang="en-US" sz="7055" spc="-176">
                <a:solidFill>
                  <a:srgbClr val="FFFFFF"/>
                </a:solidFill>
                <a:latin typeface="Cardo"/>
                <a:ea typeface="Cardo"/>
                <a:cs typeface="Cardo"/>
                <a:sym typeface="Cardo"/>
              </a:rPr>
              <a:t>PRESENTACIÓN Fase 2 Avance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0" y="2194702"/>
            <a:ext cx="18105118" cy="819150"/>
          </a:xfrm>
          <a:prstGeom prst="rect">
            <a:avLst/>
          </a:prstGeom>
        </p:spPr>
        <p:txBody>
          <a:bodyPr anchor="t" rtlCol="false" tIns="0" lIns="0" bIns="0" rIns="0">
            <a:spAutoFit/>
          </a:bodyPr>
          <a:lstStyle/>
          <a:p>
            <a:pPr algn="ctr">
              <a:lnSpc>
                <a:spcPts val="6480"/>
              </a:lnSpc>
            </a:pPr>
            <a:r>
              <a:rPr lang="en-US" sz="5400" spc="-135">
                <a:solidFill>
                  <a:srgbClr val="FFFFFF"/>
                </a:solidFill>
                <a:latin typeface="Cardo"/>
                <a:ea typeface="Cardo"/>
                <a:cs typeface="Cardo"/>
                <a:sym typeface="Cardo"/>
              </a:rPr>
              <a:t>Tecnologías utilizadas</a:t>
            </a:r>
          </a:p>
        </p:txBody>
      </p:sp>
      <p:sp>
        <p:nvSpPr>
          <p:cNvPr name="AutoShape 4" id="4"/>
          <p:cNvSpPr/>
          <p:nvPr/>
        </p:nvSpPr>
        <p:spPr>
          <a:xfrm rot="13305">
            <a:off x="-11929" y="1137040"/>
            <a:ext cx="6152284" cy="0"/>
          </a:xfrm>
          <a:prstGeom prst="line">
            <a:avLst/>
          </a:prstGeom>
          <a:ln cap="rnd" w="9525">
            <a:solidFill>
              <a:srgbClr val="FFFFFF"/>
            </a:solidFill>
            <a:prstDash val="solid"/>
            <a:headEnd type="none" len="sm" w="sm"/>
            <a:tailEnd type="none" len="sm" w="sm"/>
          </a:ln>
        </p:spPr>
      </p:sp>
      <p:grpSp>
        <p:nvGrpSpPr>
          <p:cNvPr name="Group 5" id="5"/>
          <p:cNvGrpSpPr/>
          <p:nvPr/>
        </p:nvGrpSpPr>
        <p:grpSpPr>
          <a:xfrm rot="0">
            <a:off x="1693986" y="4081141"/>
            <a:ext cx="1512084" cy="151208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0" t="0" r="0" b="0"/>
              </a:stretch>
            </a:blipFill>
          </p:spPr>
        </p:sp>
      </p:grpSp>
      <p:sp>
        <p:nvSpPr>
          <p:cNvPr name="AutoShape 7" id="7"/>
          <p:cNvSpPr/>
          <p:nvPr/>
        </p:nvSpPr>
        <p:spPr>
          <a:xfrm>
            <a:off x="7151668" y="5675194"/>
            <a:ext cx="2728" cy="485743"/>
          </a:xfrm>
          <a:prstGeom prst="line">
            <a:avLst/>
          </a:prstGeom>
          <a:ln cap="flat" w="38100">
            <a:solidFill>
              <a:srgbClr val="FFFFFF"/>
            </a:solidFill>
            <a:prstDash val="solid"/>
            <a:headEnd type="none" len="sm" w="sm"/>
            <a:tailEnd type="none" len="sm" w="sm"/>
          </a:ln>
        </p:spPr>
      </p:sp>
      <p:grpSp>
        <p:nvGrpSpPr>
          <p:cNvPr name="Group 8" id="8"/>
          <p:cNvGrpSpPr/>
          <p:nvPr/>
        </p:nvGrpSpPr>
        <p:grpSpPr>
          <a:xfrm rot="0">
            <a:off x="6988943" y="6020293"/>
            <a:ext cx="325451" cy="325451"/>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0" id="10"/>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Freeform 11" id="11"/>
          <p:cNvSpPr/>
          <p:nvPr/>
        </p:nvSpPr>
        <p:spPr>
          <a:xfrm flipH="false" flipV="false" rot="0">
            <a:off x="4344817" y="4138987"/>
            <a:ext cx="1150990" cy="1467763"/>
          </a:xfrm>
          <a:custGeom>
            <a:avLst/>
            <a:gdLst/>
            <a:ahLst/>
            <a:cxnLst/>
            <a:rect r="r" b="b" t="t" l="l"/>
            <a:pathLst>
              <a:path h="1467763" w="1150990">
                <a:moveTo>
                  <a:pt x="0" y="0"/>
                </a:moveTo>
                <a:lnTo>
                  <a:pt x="1150989" y="0"/>
                </a:lnTo>
                <a:lnTo>
                  <a:pt x="1150989" y="1467762"/>
                </a:lnTo>
                <a:lnTo>
                  <a:pt x="0" y="1467762"/>
                </a:lnTo>
                <a:lnTo>
                  <a:pt x="0" y="0"/>
                </a:lnTo>
                <a:close/>
              </a:path>
            </a:pathLst>
          </a:custGeom>
          <a:blipFill>
            <a:blip r:embed="rId4"/>
            <a:stretch>
              <a:fillRect l="0" t="0" r="0" b="0"/>
            </a:stretch>
          </a:blipFill>
        </p:spPr>
      </p:sp>
      <p:sp>
        <p:nvSpPr>
          <p:cNvPr name="Freeform 12" id="12"/>
          <p:cNvSpPr/>
          <p:nvPr/>
        </p:nvSpPr>
        <p:spPr>
          <a:xfrm flipH="false" flipV="false" rot="0">
            <a:off x="6418254" y="4103769"/>
            <a:ext cx="1466829" cy="1466829"/>
          </a:xfrm>
          <a:custGeom>
            <a:avLst/>
            <a:gdLst/>
            <a:ahLst/>
            <a:cxnLst/>
            <a:rect r="r" b="b" t="t" l="l"/>
            <a:pathLst>
              <a:path h="1466829" w="1466829">
                <a:moveTo>
                  <a:pt x="0" y="0"/>
                </a:moveTo>
                <a:lnTo>
                  <a:pt x="1466829" y="0"/>
                </a:lnTo>
                <a:lnTo>
                  <a:pt x="1466829" y="1466829"/>
                </a:lnTo>
                <a:lnTo>
                  <a:pt x="0" y="1466829"/>
                </a:lnTo>
                <a:lnTo>
                  <a:pt x="0" y="0"/>
                </a:lnTo>
                <a:close/>
              </a:path>
            </a:pathLst>
          </a:custGeom>
          <a:blipFill>
            <a:blip r:embed="rId5"/>
            <a:stretch>
              <a:fillRect l="0" t="0" r="0" b="0"/>
            </a:stretch>
          </a:blipFill>
        </p:spPr>
      </p:sp>
      <p:sp>
        <p:nvSpPr>
          <p:cNvPr name="Freeform 13" id="13"/>
          <p:cNvSpPr/>
          <p:nvPr/>
        </p:nvSpPr>
        <p:spPr>
          <a:xfrm flipH="false" flipV="false" rot="0">
            <a:off x="11518738" y="4081141"/>
            <a:ext cx="1977818" cy="1631700"/>
          </a:xfrm>
          <a:custGeom>
            <a:avLst/>
            <a:gdLst/>
            <a:ahLst/>
            <a:cxnLst/>
            <a:rect r="r" b="b" t="t" l="l"/>
            <a:pathLst>
              <a:path h="1631700" w="1977818">
                <a:moveTo>
                  <a:pt x="0" y="0"/>
                </a:moveTo>
                <a:lnTo>
                  <a:pt x="1977818" y="0"/>
                </a:lnTo>
                <a:lnTo>
                  <a:pt x="1977818" y="1631700"/>
                </a:lnTo>
                <a:lnTo>
                  <a:pt x="0" y="1631700"/>
                </a:lnTo>
                <a:lnTo>
                  <a:pt x="0" y="0"/>
                </a:lnTo>
                <a:close/>
              </a:path>
            </a:pathLst>
          </a:custGeom>
          <a:blipFill>
            <a:blip r:embed="rId6"/>
            <a:stretch>
              <a:fillRect l="0" t="0" r="0" b="0"/>
            </a:stretch>
          </a:blipFill>
        </p:spPr>
      </p:sp>
      <p:sp>
        <p:nvSpPr>
          <p:cNvPr name="Freeform 14" id="14"/>
          <p:cNvSpPr/>
          <p:nvPr/>
        </p:nvSpPr>
        <p:spPr>
          <a:xfrm flipH="false" flipV="false" rot="0">
            <a:off x="8811669" y="4175353"/>
            <a:ext cx="1500055" cy="1500055"/>
          </a:xfrm>
          <a:custGeom>
            <a:avLst/>
            <a:gdLst/>
            <a:ahLst/>
            <a:cxnLst/>
            <a:rect r="r" b="b" t="t" l="l"/>
            <a:pathLst>
              <a:path h="1500055" w="1500055">
                <a:moveTo>
                  <a:pt x="0" y="0"/>
                </a:moveTo>
                <a:lnTo>
                  <a:pt x="1500055" y="0"/>
                </a:lnTo>
                <a:lnTo>
                  <a:pt x="1500055" y="1500055"/>
                </a:lnTo>
                <a:lnTo>
                  <a:pt x="0" y="1500055"/>
                </a:lnTo>
                <a:lnTo>
                  <a:pt x="0" y="0"/>
                </a:lnTo>
                <a:close/>
              </a:path>
            </a:pathLst>
          </a:custGeom>
          <a:blipFill>
            <a:blip r:embed="rId7"/>
            <a:stretch>
              <a:fillRect l="0" t="0" r="0" b="0"/>
            </a:stretch>
          </a:blipFill>
        </p:spPr>
      </p:sp>
      <p:sp>
        <p:nvSpPr>
          <p:cNvPr name="TextBox 15" id="15"/>
          <p:cNvSpPr txBox="true"/>
          <p:nvPr/>
        </p:nvSpPr>
        <p:spPr>
          <a:xfrm rot="0">
            <a:off x="926715" y="6772407"/>
            <a:ext cx="3046627" cy="590550"/>
          </a:xfrm>
          <a:prstGeom prst="rect">
            <a:avLst/>
          </a:prstGeom>
        </p:spPr>
        <p:txBody>
          <a:bodyPr anchor="t" rtlCol="false" tIns="0" lIns="0" bIns="0" rIns="0">
            <a:spAutoFit/>
          </a:bodyPr>
          <a:lstStyle/>
          <a:p>
            <a:pPr algn="ctr" marL="0" indent="0" lvl="0">
              <a:lnSpc>
                <a:spcPts val="4680"/>
              </a:lnSpc>
              <a:spcBef>
                <a:spcPct val="0"/>
              </a:spcBef>
            </a:pPr>
            <a:r>
              <a:rPr lang="en-US" sz="3900" spc="312" strike="noStrike" u="none">
                <a:solidFill>
                  <a:srgbClr val="FFFFFF"/>
                </a:solidFill>
                <a:latin typeface="Didact Gothic"/>
                <a:ea typeface="Didact Gothic"/>
                <a:cs typeface="Didact Gothic"/>
                <a:sym typeface="Didact Gothic"/>
              </a:rPr>
              <a:t>Python</a:t>
            </a:r>
          </a:p>
        </p:txBody>
      </p:sp>
      <p:sp>
        <p:nvSpPr>
          <p:cNvPr name="TextBox 16" id="16"/>
          <p:cNvSpPr txBox="true"/>
          <p:nvPr/>
        </p:nvSpPr>
        <p:spPr>
          <a:xfrm rot="0">
            <a:off x="3315926" y="6776406"/>
            <a:ext cx="3303334" cy="619125"/>
          </a:xfrm>
          <a:prstGeom prst="rect">
            <a:avLst/>
          </a:prstGeom>
        </p:spPr>
        <p:txBody>
          <a:bodyPr anchor="t" rtlCol="false" tIns="0" lIns="0" bIns="0" rIns="0">
            <a:spAutoFit/>
          </a:bodyPr>
          <a:lstStyle/>
          <a:p>
            <a:pPr algn="ctr" marL="0" indent="0" lvl="0">
              <a:lnSpc>
                <a:spcPts val="4800"/>
              </a:lnSpc>
              <a:spcBef>
                <a:spcPct val="0"/>
              </a:spcBef>
            </a:pPr>
            <a:r>
              <a:rPr lang="en-US" sz="4000" spc="320" strike="noStrike" u="none">
                <a:solidFill>
                  <a:srgbClr val="FFFFFF"/>
                </a:solidFill>
                <a:latin typeface="Didact Gothic"/>
                <a:ea typeface="Didact Gothic"/>
                <a:cs typeface="Didact Gothic"/>
                <a:sym typeface="Didact Gothic"/>
              </a:rPr>
              <a:t>Django</a:t>
            </a:r>
          </a:p>
        </p:txBody>
      </p:sp>
      <p:sp>
        <p:nvSpPr>
          <p:cNvPr name="TextBox 17" id="17"/>
          <p:cNvSpPr txBox="true"/>
          <p:nvPr/>
        </p:nvSpPr>
        <p:spPr>
          <a:xfrm rot="0">
            <a:off x="6386828" y="6762882"/>
            <a:ext cx="1529681" cy="590550"/>
          </a:xfrm>
          <a:prstGeom prst="rect">
            <a:avLst/>
          </a:prstGeom>
        </p:spPr>
        <p:txBody>
          <a:bodyPr anchor="t" rtlCol="false" tIns="0" lIns="0" bIns="0" rIns="0">
            <a:spAutoFit/>
          </a:bodyPr>
          <a:lstStyle/>
          <a:p>
            <a:pPr algn="ctr" marL="0" indent="0" lvl="0">
              <a:lnSpc>
                <a:spcPts val="4710"/>
              </a:lnSpc>
              <a:spcBef>
                <a:spcPct val="0"/>
              </a:spcBef>
            </a:pPr>
            <a:r>
              <a:rPr lang="en-US" sz="3925" spc="314" strike="noStrike" u="none">
                <a:solidFill>
                  <a:srgbClr val="FFFFFF"/>
                </a:solidFill>
                <a:latin typeface="Didact Gothic"/>
                <a:ea typeface="Didact Gothic"/>
                <a:cs typeface="Didact Gothic"/>
                <a:sym typeface="Didact Gothic"/>
              </a:rPr>
              <a:t>HTML</a:t>
            </a:r>
          </a:p>
        </p:txBody>
      </p:sp>
      <p:sp>
        <p:nvSpPr>
          <p:cNvPr name="TextBox 18" id="18"/>
          <p:cNvSpPr txBox="true"/>
          <p:nvPr/>
        </p:nvSpPr>
        <p:spPr>
          <a:xfrm rot="0">
            <a:off x="11007712" y="6738306"/>
            <a:ext cx="2999871" cy="514350"/>
          </a:xfrm>
          <a:prstGeom prst="rect">
            <a:avLst/>
          </a:prstGeom>
        </p:spPr>
        <p:txBody>
          <a:bodyPr anchor="t" rtlCol="false" tIns="0" lIns="0" bIns="0" rIns="0">
            <a:spAutoFit/>
          </a:bodyPr>
          <a:lstStyle/>
          <a:p>
            <a:pPr algn="ctr" marL="0" indent="0" lvl="0">
              <a:lnSpc>
                <a:spcPts val="4106"/>
              </a:lnSpc>
              <a:spcBef>
                <a:spcPct val="0"/>
              </a:spcBef>
            </a:pPr>
            <a:r>
              <a:rPr lang="en-US" sz="3422" spc="273" strike="noStrike" u="none">
                <a:solidFill>
                  <a:srgbClr val="FFFFFF"/>
                </a:solidFill>
                <a:latin typeface="Didact Gothic"/>
                <a:ea typeface="Didact Gothic"/>
                <a:cs typeface="Didact Gothic"/>
                <a:sym typeface="Didact Gothic"/>
              </a:rPr>
              <a:t>Css bootstrap</a:t>
            </a:r>
          </a:p>
        </p:txBody>
      </p:sp>
      <p:sp>
        <p:nvSpPr>
          <p:cNvPr name="TextBox 19" id="19"/>
          <p:cNvSpPr txBox="true"/>
          <p:nvPr/>
        </p:nvSpPr>
        <p:spPr>
          <a:xfrm rot="0">
            <a:off x="14020697" y="6728781"/>
            <a:ext cx="3340587" cy="1800225"/>
          </a:xfrm>
          <a:prstGeom prst="rect">
            <a:avLst/>
          </a:prstGeom>
        </p:spPr>
        <p:txBody>
          <a:bodyPr anchor="t" rtlCol="false" tIns="0" lIns="0" bIns="0" rIns="0">
            <a:spAutoFit/>
          </a:bodyPr>
          <a:lstStyle/>
          <a:p>
            <a:pPr algn="ctr" marL="0" indent="0" lvl="0">
              <a:lnSpc>
                <a:spcPts val="4799"/>
              </a:lnSpc>
              <a:spcBef>
                <a:spcPct val="0"/>
              </a:spcBef>
            </a:pPr>
            <a:r>
              <a:rPr lang="en-US" sz="3999" spc="319">
                <a:solidFill>
                  <a:srgbClr val="FFFFFF"/>
                </a:solidFill>
                <a:latin typeface="Didact Gothic"/>
                <a:ea typeface="Didact Gothic"/>
                <a:cs typeface="Didact Gothic"/>
                <a:sym typeface="Didact Gothic"/>
              </a:rPr>
              <a:t>BBDD Relacional de Django</a:t>
            </a:r>
          </a:p>
        </p:txBody>
      </p:sp>
      <p:sp>
        <p:nvSpPr>
          <p:cNvPr name="AutoShape 20" id="20"/>
          <p:cNvSpPr/>
          <p:nvPr/>
        </p:nvSpPr>
        <p:spPr>
          <a:xfrm>
            <a:off x="4967593" y="5675301"/>
            <a:ext cx="2728" cy="485743"/>
          </a:xfrm>
          <a:prstGeom prst="line">
            <a:avLst/>
          </a:prstGeom>
          <a:ln cap="flat" w="38100">
            <a:solidFill>
              <a:srgbClr val="FFFFFF"/>
            </a:solidFill>
            <a:prstDash val="solid"/>
            <a:headEnd type="none" len="sm" w="sm"/>
            <a:tailEnd type="none" len="sm" w="sm"/>
          </a:ln>
        </p:spPr>
      </p:sp>
      <p:grpSp>
        <p:nvGrpSpPr>
          <p:cNvPr name="Group 21" id="21"/>
          <p:cNvGrpSpPr/>
          <p:nvPr/>
        </p:nvGrpSpPr>
        <p:grpSpPr>
          <a:xfrm rot="0">
            <a:off x="4804867" y="6020400"/>
            <a:ext cx="325451" cy="32545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23" id="23"/>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AutoShape 24" id="24"/>
          <p:cNvSpPr/>
          <p:nvPr/>
        </p:nvSpPr>
        <p:spPr>
          <a:xfrm>
            <a:off x="2450028" y="5675408"/>
            <a:ext cx="2728" cy="485743"/>
          </a:xfrm>
          <a:prstGeom prst="line">
            <a:avLst/>
          </a:prstGeom>
          <a:ln cap="flat" w="38100">
            <a:solidFill>
              <a:srgbClr val="FFFFFF"/>
            </a:solidFill>
            <a:prstDash val="solid"/>
            <a:headEnd type="none" len="sm" w="sm"/>
            <a:tailEnd type="none" len="sm" w="sm"/>
          </a:ln>
        </p:spPr>
      </p:sp>
      <p:grpSp>
        <p:nvGrpSpPr>
          <p:cNvPr name="Group 25" id="25"/>
          <p:cNvGrpSpPr/>
          <p:nvPr/>
        </p:nvGrpSpPr>
        <p:grpSpPr>
          <a:xfrm rot="0">
            <a:off x="2287303" y="6020507"/>
            <a:ext cx="325451" cy="325451"/>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27" id="27"/>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AutoShape 28" id="28"/>
          <p:cNvSpPr/>
          <p:nvPr/>
        </p:nvSpPr>
        <p:spPr>
          <a:xfrm>
            <a:off x="9558969" y="5696281"/>
            <a:ext cx="2728" cy="485743"/>
          </a:xfrm>
          <a:prstGeom prst="line">
            <a:avLst/>
          </a:prstGeom>
          <a:ln cap="flat" w="38100">
            <a:solidFill>
              <a:srgbClr val="FFFFFF"/>
            </a:solidFill>
            <a:prstDash val="solid"/>
            <a:headEnd type="none" len="sm" w="sm"/>
            <a:tailEnd type="none" len="sm" w="sm"/>
          </a:ln>
        </p:spPr>
      </p:sp>
      <p:grpSp>
        <p:nvGrpSpPr>
          <p:cNvPr name="Group 29" id="29"/>
          <p:cNvGrpSpPr/>
          <p:nvPr/>
        </p:nvGrpSpPr>
        <p:grpSpPr>
          <a:xfrm rot="0">
            <a:off x="9396243" y="6041379"/>
            <a:ext cx="325451" cy="325451"/>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31" id="31"/>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TextBox 32" id="32"/>
          <p:cNvSpPr txBox="true"/>
          <p:nvPr/>
        </p:nvSpPr>
        <p:spPr>
          <a:xfrm rot="0">
            <a:off x="8427530" y="6728781"/>
            <a:ext cx="2268333" cy="504825"/>
          </a:xfrm>
          <a:prstGeom prst="rect">
            <a:avLst/>
          </a:prstGeom>
        </p:spPr>
        <p:txBody>
          <a:bodyPr anchor="t" rtlCol="false" tIns="0" lIns="0" bIns="0" rIns="0">
            <a:spAutoFit/>
          </a:bodyPr>
          <a:lstStyle/>
          <a:p>
            <a:pPr algn="ctr" marL="0" indent="0" lvl="0">
              <a:lnSpc>
                <a:spcPts val="3986"/>
              </a:lnSpc>
              <a:spcBef>
                <a:spcPct val="0"/>
              </a:spcBef>
            </a:pPr>
            <a:r>
              <a:rPr lang="en-US" sz="3321" spc="132" strike="noStrike" u="none">
                <a:solidFill>
                  <a:srgbClr val="FFFFFF"/>
                </a:solidFill>
                <a:latin typeface="Didact Gothic"/>
                <a:ea typeface="Didact Gothic"/>
                <a:cs typeface="Didact Gothic"/>
                <a:sym typeface="Didact Gothic"/>
              </a:rPr>
              <a:t>JavaScript</a:t>
            </a:r>
          </a:p>
        </p:txBody>
      </p:sp>
      <p:sp>
        <p:nvSpPr>
          <p:cNvPr name="AutoShape 33" id="33"/>
          <p:cNvSpPr/>
          <p:nvPr/>
        </p:nvSpPr>
        <p:spPr>
          <a:xfrm>
            <a:off x="12465695" y="5714036"/>
            <a:ext cx="2728" cy="485743"/>
          </a:xfrm>
          <a:prstGeom prst="line">
            <a:avLst/>
          </a:prstGeom>
          <a:ln cap="flat" w="38100">
            <a:solidFill>
              <a:srgbClr val="FFFFFF"/>
            </a:solidFill>
            <a:prstDash val="solid"/>
            <a:headEnd type="none" len="sm" w="sm"/>
            <a:tailEnd type="none" len="sm" w="sm"/>
          </a:ln>
        </p:spPr>
      </p:sp>
      <p:grpSp>
        <p:nvGrpSpPr>
          <p:cNvPr name="Group 34" id="34"/>
          <p:cNvGrpSpPr/>
          <p:nvPr/>
        </p:nvGrpSpPr>
        <p:grpSpPr>
          <a:xfrm rot="0">
            <a:off x="12302970" y="6059135"/>
            <a:ext cx="325451" cy="325451"/>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36" id="36"/>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AutoShape 37" id="37"/>
          <p:cNvSpPr/>
          <p:nvPr/>
        </p:nvSpPr>
        <p:spPr>
          <a:xfrm>
            <a:off x="15690991" y="5723913"/>
            <a:ext cx="2728" cy="485743"/>
          </a:xfrm>
          <a:prstGeom prst="line">
            <a:avLst/>
          </a:prstGeom>
          <a:ln cap="flat" w="38100">
            <a:solidFill>
              <a:srgbClr val="FFFFFF"/>
            </a:solidFill>
            <a:prstDash val="solid"/>
            <a:headEnd type="none" len="sm" w="sm"/>
            <a:tailEnd type="none" len="sm" w="sm"/>
          </a:ln>
        </p:spPr>
      </p:sp>
      <p:grpSp>
        <p:nvGrpSpPr>
          <p:cNvPr name="Group 38" id="38"/>
          <p:cNvGrpSpPr/>
          <p:nvPr/>
        </p:nvGrpSpPr>
        <p:grpSpPr>
          <a:xfrm rot="0">
            <a:off x="15528265" y="6069012"/>
            <a:ext cx="325451" cy="325451"/>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40" id="40"/>
            <p:cNvSpPr txBox="true"/>
            <p:nvPr/>
          </p:nvSpPr>
          <p:spPr>
            <a:xfrm>
              <a:off x="76200" y="76200"/>
              <a:ext cx="660400" cy="660400"/>
            </a:xfrm>
            <a:prstGeom prst="rect">
              <a:avLst/>
            </a:prstGeom>
          </p:spPr>
          <p:txBody>
            <a:bodyPr anchor="ctr" rtlCol="false" tIns="50800" lIns="50800" bIns="50800" rIns="50800"/>
            <a:lstStyle/>
            <a:p>
              <a:pPr algn="ctr">
                <a:lnSpc>
                  <a:spcPts val="139"/>
                </a:lnSpc>
              </a:pPr>
            </a:p>
          </p:txBody>
        </p:sp>
      </p:grpSp>
      <p:sp>
        <p:nvSpPr>
          <p:cNvPr name="TextBox 41" id="41"/>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108">
                <a:solidFill>
                  <a:srgbClr val="F6F4F1"/>
                </a:solidFill>
                <a:latin typeface="Didact Gothic"/>
                <a:ea typeface="Didact Gothic"/>
                <a:cs typeface="Didact Gothic"/>
                <a:sym typeface="Didact Gothic"/>
              </a:rPr>
              <a:t>PROYECTO “Red Vecinal”</a:t>
            </a:r>
          </a:p>
        </p:txBody>
      </p:sp>
      <p:sp>
        <p:nvSpPr>
          <p:cNvPr name="Freeform 42" id="42"/>
          <p:cNvSpPr/>
          <p:nvPr/>
        </p:nvSpPr>
        <p:spPr>
          <a:xfrm flipH="false" flipV="false" rot="0">
            <a:off x="15115496" y="4191499"/>
            <a:ext cx="1150990" cy="1467763"/>
          </a:xfrm>
          <a:custGeom>
            <a:avLst/>
            <a:gdLst/>
            <a:ahLst/>
            <a:cxnLst/>
            <a:rect r="r" b="b" t="t" l="l"/>
            <a:pathLst>
              <a:path h="1467763" w="1150990">
                <a:moveTo>
                  <a:pt x="0" y="0"/>
                </a:moveTo>
                <a:lnTo>
                  <a:pt x="1150990" y="0"/>
                </a:lnTo>
                <a:lnTo>
                  <a:pt x="1150990" y="1467763"/>
                </a:lnTo>
                <a:lnTo>
                  <a:pt x="0" y="1467763"/>
                </a:lnTo>
                <a:lnTo>
                  <a:pt x="0" y="0"/>
                </a:lnTo>
                <a:close/>
              </a:path>
            </a:pathLst>
          </a:custGeom>
          <a:blipFill>
            <a:blip r:embed="rId4"/>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grpSp>
        <p:nvGrpSpPr>
          <p:cNvPr name="Group 2" id="2"/>
          <p:cNvGrpSpPr/>
          <p:nvPr/>
        </p:nvGrpSpPr>
        <p:grpSpPr>
          <a:xfrm rot="0">
            <a:off x="3196868" y="3738776"/>
            <a:ext cx="1512084" cy="151208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5223" t="0" r="-15223" b="0"/>
              </a:stretch>
            </a:blipFill>
          </p:spPr>
        </p:sp>
      </p:grpSp>
      <p:grpSp>
        <p:nvGrpSpPr>
          <p:cNvPr name="Group 4" id="4"/>
          <p:cNvGrpSpPr/>
          <p:nvPr/>
        </p:nvGrpSpPr>
        <p:grpSpPr>
          <a:xfrm rot="0">
            <a:off x="8389390" y="3738776"/>
            <a:ext cx="1512084" cy="1512084"/>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409" t="0" r="-409" b="0"/>
              </a:stretch>
            </a:blipFill>
          </p:spPr>
        </p:sp>
      </p:grpSp>
      <p:sp>
        <p:nvSpPr>
          <p:cNvPr name="TextBox 6" id="6"/>
          <p:cNvSpPr txBox="true"/>
          <p:nvPr/>
        </p:nvSpPr>
        <p:spPr>
          <a:xfrm rot="0">
            <a:off x="2370536" y="419100"/>
            <a:ext cx="13546929" cy="1200150"/>
          </a:xfrm>
          <a:prstGeom prst="rect">
            <a:avLst/>
          </a:prstGeom>
        </p:spPr>
        <p:txBody>
          <a:bodyPr anchor="t" rtlCol="false" tIns="0" lIns="0" bIns="0" rIns="0">
            <a:spAutoFit/>
          </a:bodyPr>
          <a:lstStyle/>
          <a:p>
            <a:pPr algn="ctr" marL="0" indent="0" lvl="0">
              <a:lnSpc>
                <a:spcPts val="9480"/>
              </a:lnSpc>
              <a:spcBef>
                <a:spcPct val="0"/>
              </a:spcBef>
            </a:pPr>
            <a:r>
              <a:rPr lang="en-US" sz="7900" spc="-197">
                <a:solidFill>
                  <a:srgbClr val="FFFFFF"/>
                </a:solidFill>
                <a:latin typeface="Cardo"/>
                <a:ea typeface="Cardo"/>
                <a:cs typeface="Cardo"/>
                <a:sym typeface="Cardo"/>
              </a:rPr>
              <a:t>Costos del Proyecto</a:t>
            </a:r>
          </a:p>
        </p:txBody>
      </p:sp>
      <p:sp>
        <p:nvSpPr>
          <p:cNvPr name="TextBox 7" id="7"/>
          <p:cNvSpPr txBox="true"/>
          <p:nvPr/>
        </p:nvSpPr>
        <p:spPr>
          <a:xfrm rot="0">
            <a:off x="1662881" y="2159590"/>
            <a:ext cx="4580058" cy="1177290"/>
          </a:xfrm>
          <a:prstGeom prst="rect">
            <a:avLst/>
          </a:prstGeom>
        </p:spPr>
        <p:txBody>
          <a:bodyPr anchor="t" rtlCol="false" tIns="0" lIns="0" bIns="0" rIns="0">
            <a:spAutoFit/>
          </a:bodyPr>
          <a:lstStyle/>
          <a:p>
            <a:pPr algn="ctr">
              <a:lnSpc>
                <a:spcPts val="4620"/>
              </a:lnSpc>
            </a:pPr>
            <a:r>
              <a:rPr lang="en-US" sz="4200" spc="336">
                <a:solidFill>
                  <a:srgbClr val="FFFFFF"/>
                </a:solidFill>
                <a:latin typeface="Didact Gothic"/>
                <a:ea typeface="Didact Gothic"/>
                <a:cs typeface="Didact Gothic"/>
                <a:sym typeface="Didact Gothic"/>
              </a:rPr>
              <a:t>Recursos humanos</a:t>
            </a:r>
          </a:p>
        </p:txBody>
      </p:sp>
      <p:sp>
        <p:nvSpPr>
          <p:cNvPr name="TextBox 8" id="8"/>
          <p:cNvSpPr txBox="true"/>
          <p:nvPr/>
        </p:nvSpPr>
        <p:spPr>
          <a:xfrm rot="0">
            <a:off x="6855404" y="2450102"/>
            <a:ext cx="4580058" cy="596265"/>
          </a:xfrm>
          <a:prstGeom prst="rect">
            <a:avLst/>
          </a:prstGeom>
        </p:spPr>
        <p:txBody>
          <a:bodyPr anchor="t" rtlCol="false" tIns="0" lIns="0" bIns="0" rIns="0">
            <a:spAutoFit/>
          </a:bodyPr>
          <a:lstStyle/>
          <a:p>
            <a:pPr algn="ctr" marL="0" indent="0" lvl="0">
              <a:lnSpc>
                <a:spcPts val="4620"/>
              </a:lnSpc>
              <a:spcBef>
                <a:spcPct val="0"/>
              </a:spcBef>
            </a:pPr>
            <a:r>
              <a:rPr lang="en-US" sz="4200" spc="336">
                <a:solidFill>
                  <a:srgbClr val="FFFFFF"/>
                </a:solidFill>
                <a:latin typeface="Didact Gothic"/>
                <a:ea typeface="Didact Gothic"/>
                <a:cs typeface="Didact Gothic"/>
                <a:sym typeface="Didact Gothic"/>
              </a:rPr>
              <a:t>Infraestructura</a:t>
            </a:r>
          </a:p>
        </p:txBody>
      </p:sp>
      <p:sp>
        <p:nvSpPr>
          <p:cNvPr name="TextBox 9" id="9"/>
          <p:cNvSpPr txBox="true"/>
          <p:nvPr/>
        </p:nvSpPr>
        <p:spPr>
          <a:xfrm rot="0">
            <a:off x="12045061" y="2275289"/>
            <a:ext cx="4580058" cy="1177290"/>
          </a:xfrm>
          <a:prstGeom prst="rect">
            <a:avLst/>
          </a:prstGeom>
        </p:spPr>
        <p:txBody>
          <a:bodyPr anchor="t" rtlCol="false" tIns="0" lIns="0" bIns="0" rIns="0">
            <a:spAutoFit/>
          </a:bodyPr>
          <a:lstStyle/>
          <a:p>
            <a:pPr algn="ctr" marL="0" indent="0" lvl="0">
              <a:lnSpc>
                <a:spcPts val="4620"/>
              </a:lnSpc>
              <a:spcBef>
                <a:spcPct val="0"/>
              </a:spcBef>
            </a:pPr>
            <a:r>
              <a:rPr lang="en-US" sz="4200" spc="336">
                <a:solidFill>
                  <a:srgbClr val="FFFFFF"/>
                </a:solidFill>
                <a:latin typeface="Didact Gothic"/>
                <a:ea typeface="Didact Gothic"/>
                <a:cs typeface="Didact Gothic"/>
                <a:sym typeface="Didact Gothic"/>
              </a:rPr>
              <a:t>Mantenimiento y nube</a:t>
            </a:r>
          </a:p>
        </p:txBody>
      </p:sp>
      <p:sp>
        <p:nvSpPr>
          <p:cNvPr name="TextBox 10" id="10"/>
          <p:cNvSpPr txBox="true"/>
          <p:nvPr/>
        </p:nvSpPr>
        <p:spPr>
          <a:xfrm rot="0">
            <a:off x="2218397" y="5755685"/>
            <a:ext cx="4024541" cy="2000250"/>
          </a:xfrm>
          <a:prstGeom prst="rect">
            <a:avLst/>
          </a:prstGeom>
        </p:spPr>
        <p:txBody>
          <a:bodyPr anchor="t" rtlCol="false" tIns="0" lIns="0" bIns="0" rIns="0">
            <a:spAutoFit/>
          </a:bodyPr>
          <a:lstStyle/>
          <a:p>
            <a:pPr algn="ctr">
              <a:lnSpc>
                <a:spcPts val="3159"/>
              </a:lnSpc>
            </a:pPr>
            <a:r>
              <a:rPr lang="en-US" sz="2632" spc="105">
                <a:solidFill>
                  <a:srgbClr val="FFFFFF"/>
                </a:solidFill>
                <a:latin typeface="Didact Gothic"/>
                <a:ea typeface="Didact Gothic"/>
                <a:cs typeface="Didact Gothic"/>
                <a:sym typeface="Didact Gothic"/>
              </a:rPr>
              <a:t>Desarrolladores (3): $7.950.000</a:t>
            </a:r>
          </a:p>
          <a:p>
            <a:pPr algn="ctr">
              <a:lnSpc>
                <a:spcPts val="3159"/>
              </a:lnSpc>
            </a:pPr>
            <a:r>
              <a:rPr lang="en-US" sz="2632" spc="105">
                <a:solidFill>
                  <a:srgbClr val="FFFFFF"/>
                </a:solidFill>
                <a:latin typeface="Didact Gothic"/>
                <a:ea typeface="Didact Gothic"/>
                <a:cs typeface="Didact Gothic"/>
                <a:sym typeface="Didact Gothic"/>
              </a:rPr>
              <a:t>Diseñador Web: $967.500</a:t>
            </a:r>
          </a:p>
          <a:p>
            <a:pPr algn="ctr">
              <a:lnSpc>
                <a:spcPts val="3159"/>
              </a:lnSpc>
            </a:pPr>
            <a:r>
              <a:rPr lang="en-US" sz="2632" spc="105">
                <a:solidFill>
                  <a:srgbClr val="FFFFFF"/>
                </a:solidFill>
                <a:latin typeface="Didact Gothic"/>
                <a:ea typeface="Didact Gothic"/>
                <a:cs typeface="Didact Gothic"/>
                <a:sym typeface="Didact Gothic"/>
              </a:rPr>
              <a:t>Control de Calidad (QA): $1.200.000</a:t>
            </a:r>
          </a:p>
        </p:txBody>
      </p:sp>
      <p:sp>
        <p:nvSpPr>
          <p:cNvPr name="TextBox 11" id="11"/>
          <p:cNvSpPr txBox="true"/>
          <p:nvPr/>
        </p:nvSpPr>
        <p:spPr>
          <a:xfrm rot="0">
            <a:off x="6831529" y="5717585"/>
            <a:ext cx="4627807" cy="2447925"/>
          </a:xfrm>
          <a:prstGeom prst="rect">
            <a:avLst/>
          </a:prstGeom>
        </p:spPr>
        <p:txBody>
          <a:bodyPr anchor="t" rtlCol="false" tIns="0" lIns="0" bIns="0" rIns="0">
            <a:spAutoFit/>
          </a:bodyPr>
          <a:lstStyle/>
          <a:p>
            <a:pPr algn="ctr">
              <a:lnSpc>
                <a:spcPts val="3240"/>
              </a:lnSpc>
              <a:spcBef>
                <a:spcPct val="0"/>
              </a:spcBef>
            </a:pPr>
            <a:r>
              <a:rPr lang="en-US" sz="2700" spc="108">
                <a:solidFill>
                  <a:srgbClr val="FFFFFF"/>
                </a:solidFill>
                <a:latin typeface="Didact Gothic"/>
                <a:ea typeface="Didact Gothic"/>
                <a:cs typeface="Didact Gothic"/>
                <a:sym typeface="Didact Gothic"/>
              </a:rPr>
              <a:t>Arriendo de Oficina y Servicios: $8.520.000/año</a:t>
            </a:r>
          </a:p>
          <a:p>
            <a:pPr algn="ctr">
              <a:lnSpc>
                <a:spcPts val="3240"/>
              </a:lnSpc>
              <a:spcBef>
                <a:spcPct val="0"/>
              </a:spcBef>
            </a:pPr>
            <a:r>
              <a:rPr lang="en-US" sz="2700" spc="108">
                <a:solidFill>
                  <a:srgbClr val="FFFFFF"/>
                </a:solidFill>
                <a:latin typeface="Didact Gothic"/>
                <a:ea typeface="Didact Gothic"/>
                <a:cs typeface="Didact Gothic"/>
                <a:sym typeface="Didact Gothic"/>
              </a:rPr>
              <a:t>Hosting y Dominio: $100.000/año</a:t>
            </a:r>
          </a:p>
          <a:p>
            <a:pPr algn="ctr">
              <a:lnSpc>
                <a:spcPts val="3240"/>
              </a:lnSpc>
              <a:spcBef>
                <a:spcPct val="0"/>
              </a:spcBef>
            </a:pPr>
            <a:r>
              <a:rPr lang="en-US" sz="2700" spc="108">
                <a:solidFill>
                  <a:srgbClr val="FFFFFF"/>
                </a:solidFill>
                <a:latin typeface="Didact Gothic"/>
                <a:ea typeface="Didact Gothic"/>
                <a:cs typeface="Didact Gothic"/>
                <a:sym typeface="Didact Gothic"/>
              </a:rPr>
              <a:t>Equipamiento y Materiales: $940.000</a:t>
            </a:r>
          </a:p>
        </p:txBody>
      </p:sp>
      <p:grpSp>
        <p:nvGrpSpPr>
          <p:cNvPr name="Group 12" id="12"/>
          <p:cNvGrpSpPr/>
          <p:nvPr/>
        </p:nvGrpSpPr>
        <p:grpSpPr>
          <a:xfrm rot="0">
            <a:off x="13578125" y="3738776"/>
            <a:ext cx="1512084" cy="1512084"/>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12709" t="0" r="-12709" b="0"/>
              </a:stretch>
            </a:blipFill>
          </p:spPr>
        </p:sp>
      </p:grpSp>
      <p:sp>
        <p:nvSpPr>
          <p:cNvPr name="TextBox 14" id="14"/>
          <p:cNvSpPr txBox="true"/>
          <p:nvPr/>
        </p:nvSpPr>
        <p:spPr>
          <a:xfrm rot="0">
            <a:off x="12358084" y="5736635"/>
            <a:ext cx="3954012" cy="1524000"/>
          </a:xfrm>
          <a:prstGeom prst="rect">
            <a:avLst/>
          </a:prstGeom>
        </p:spPr>
        <p:txBody>
          <a:bodyPr anchor="t" rtlCol="false" tIns="0" lIns="0" bIns="0" rIns="0">
            <a:spAutoFit/>
          </a:bodyPr>
          <a:lstStyle/>
          <a:p>
            <a:pPr algn="ctr">
              <a:lnSpc>
                <a:spcPts val="3005"/>
              </a:lnSpc>
              <a:spcBef>
                <a:spcPct val="0"/>
              </a:spcBef>
            </a:pPr>
            <a:r>
              <a:rPr lang="en-US" sz="2504" spc="100">
                <a:solidFill>
                  <a:srgbClr val="FFFFFF"/>
                </a:solidFill>
                <a:latin typeface="Didact Gothic"/>
                <a:ea typeface="Didact Gothic"/>
                <a:cs typeface="Didact Gothic"/>
                <a:sym typeface="Didact Gothic"/>
              </a:rPr>
              <a:t>Soporte y Mantenimiento: $150.000/mes</a:t>
            </a:r>
          </a:p>
          <a:p>
            <a:pPr algn="ctr">
              <a:lnSpc>
                <a:spcPts val="3005"/>
              </a:lnSpc>
              <a:spcBef>
                <a:spcPct val="0"/>
              </a:spcBef>
            </a:pPr>
            <a:r>
              <a:rPr lang="en-US" sz="2504" spc="100">
                <a:solidFill>
                  <a:srgbClr val="FFFFFF"/>
                </a:solidFill>
                <a:latin typeface="Didact Gothic"/>
                <a:ea typeface="Didact Gothic"/>
                <a:cs typeface="Didact Gothic"/>
                <a:sym typeface="Didact Gothic"/>
              </a:rPr>
              <a:t>Base de datos: $32.160/año</a:t>
            </a:r>
          </a:p>
        </p:txBody>
      </p:sp>
      <p:sp>
        <p:nvSpPr>
          <p:cNvPr name="TextBox 15" id="15"/>
          <p:cNvSpPr txBox="true"/>
          <p:nvPr/>
        </p:nvSpPr>
        <p:spPr>
          <a:xfrm rot="0">
            <a:off x="7166994" y="8734425"/>
            <a:ext cx="3954012" cy="1038225"/>
          </a:xfrm>
          <a:prstGeom prst="rect">
            <a:avLst/>
          </a:prstGeom>
        </p:spPr>
        <p:txBody>
          <a:bodyPr anchor="t" rtlCol="false" tIns="0" lIns="0" bIns="0" rIns="0">
            <a:spAutoFit/>
          </a:bodyPr>
          <a:lstStyle/>
          <a:p>
            <a:pPr algn="ctr">
              <a:lnSpc>
                <a:spcPts val="4919"/>
              </a:lnSpc>
            </a:pPr>
            <a:r>
              <a:rPr lang="en-US" sz="4099" spc="327">
                <a:solidFill>
                  <a:srgbClr val="FFFFFF"/>
                </a:solidFill>
                <a:latin typeface="Didact Gothic"/>
                <a:ea typeface="Didact Gothic"/>
                <a:cs typeface="Didact Gothic"/>
                <a:sym typeface="Didact Gothic"/>
              </a:rPr>
              <a:t>Total:</a:t>
            </a:r>
          </a:p>
          <a:p>
            <a:pPr algn="ctr">
              <a:lnSpc>
                <a:spcPts val="3240"/>
              </a:lnSpc>
              <a:spcBef>
                <a:spcPct val="0"/>
              </a:spcBef>
            </a:pPr>
            <a:r>
              <a:rPr lang="en-US" sz="2700" spc="108">
                <a:solidFill>
                  <a:srgbClr val="FFFFFF"/>
                </a:solidFill>
                <a:latin typeface="Didact Gothic"/>
                <a:ea typeface="Didact Gothic"/>
                <a:cs typeface="Didact Gothic"/>
                <a:sym typeface="Didact Gothic"/>
              </a:rPr>
              <a:t>$20.277.500 CLP</a:t>
            </a: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AutoShape 2" id="2"/>
          <p:cNvSpPr/>
          <p:nvPr/>
        </p:nvSpPr>
        <p:spPr>
          <a:xfrm rot="0">
            <a:off x="1028700" y="1028700"/>
            <a:ext cx="6400800" cy="7200900"/>
          </a:xfrm>
          <a:prstGeom prst="rect">
            <a:avLst/>
          </a:prstGeom>
          <a:solidFill>
            <a:srgbClr val="F6F4F1"/>
          </a:solidFill>
        </p:spPr>
      </p:sp>
      <p:sp>
        <p:nvSpPr>
          <p:cNvPr name="Freeform 3" id="3"/>
          <p:cNvSpPr/>
          <p:nvPr/>
        </p:nvSpPr>
        <p:spPr>
          <a:xfrm flipH="false" flipV="false" rot="0">
            <a:off x="1613056" y="1771981"/>
            <a:ext cx="6799321" cy="7486319"/>
          </a:xfrm>
          <a:custGeom>
            <a:avLst/>
            <a:gdLst/>
            <a:ahLst/>
            <a:cxnLst/>
            <a:rect r="r" b="b" t="t" l="l"/>
            <a:pathLst>
              <a:path h="7486319" w="6799321">
                <a:moveTo>
                  <a:pt x="0" y="0"/>
                </a:moveTo>
                <a:lnTo>
                  <a:pt x="6799321" y="0"/>
                </a:lnTo>
                <a:lnTo>
                  <a:pt x="6799321" y="7486319"/>
                </a:lnTo>
                <a:lnTo>
                  <a:pt x="0" y="7486319"/>
                </a:lnTo>
                <a:lnTo>
                  <a:pt x="0" y="0"/>
                </a:lnTo>
                <a:close/>
              </a:path>
            </a:pathLst>
          </a:custGeom>
          <a:blipFill>
            <a:blip r:embed="rId2"/>
            <a:stretch>
              <a:fillRect l="-47870" t="0" r="-47870" b="0"/>
            </a:stretch>
          </a:blipFill>
        </p:spPr>
      </p:sp>
      <p:grpSp>
        <p:nvGrpSpPr>
          <p:cNvPr name="Group 4" id="4"/>
          <p:cNvGrpSpPr/>
          <p:nvPr/>
        </p:nvGrpSpPr>
        <p:grpSpPr>
          <a:xfrm rot="0">
            <a:off x="9341366" y="3203131"/>
            <a:ext cx="7387478" cy="4183856"/>
            <a:chOff x="0" y="0"/>
            <a:chExt cx="9849971" cy="5578475"/>
          </a:xfrm>
        </p:grpSpPr>
        <p:sp>
          <p:nvSpPr>
            <p:cNvPr name="TextBox 5" id="5"/>
            <p:cNvSpPr txBox="true"/>
            <p:nvPr/>
          </p:nvSpPr>
          <p:spPr>
            <a:xfrm rot="0">
              <a:off x="0" y="0"/>
              <a:ext cx="9849971" cy="1168400"/>
            </a:xfrm>
            <a:prstGeom prst="rect">
              <a:avLst/>
            </a:prstGeom>
          </p:spPr>
          <p:txBody>
            <a:bodyPr anchor="t" rtlCol="false" tIns="0" lIns="0" bIns="0" rIns="0">
              <a:spAutoFit/>
            </a:bodyPr>
            <a:lstStyle/>
            <a:p>
              <a:pPr algn="l" marL="0" indent="0" lvl="0">
                <a:lnSpc>
                  <a:spcPts val="6915"/>
                </a:lnSpc>
              </a:pPr>
              <a:r>
                <a:rPr lang="en-US" sz="5762" spc="-144">
                  <a:solidFill>
                    <a:srgbClr val="FFFFFF"/>
                  </a:solidFill>
                  <a:latin typeface="Cardo"/>
                  <a:ea typeface="Cardo"/>
                  <a:cs typeface="Cardo"/>
                  <a:sym typeface="Cardo"/>
                </a:rPr>
                <a:t>Precio de venta</a:t>
              </a:r>
            </a:p>
          </p:txBody>
        </p:sp>
        <p:sp>
          <p:nvSpPr>
            <p:cNvPr name="TextBox 6" id="6"/>
            <p:cNvSpPr txBox="true"/>
            <p:nvPr/>
          </p:nvSpPr>
          <p:spPr>
            <a:xfrm rot="0">
              <a:off x="0" y="1762125"/>
              <a:ext cx="9055612" cy="1362075"/>
            </a:xfrm>
            <a:prstGeom prst="rect">
              <a:avLst/>
            </a:prstGeom>
          </p:spPr>
          <p:txBody>
            <a:bodyPr anchor="t" rtlCol="false" tIns="0" lIns="0" bIns="0" rIns="0">
              <a:spAutoFit/>
            </a:bodyPr>
            <a:lstStyle/>
            <a:p>
              <a:pPr algn="l" marL="0" indent="0" lvl="0">
                <a:lnSpc>
                  <a:spcPts val="4079"/>
                </a:lnSpc>
              </a:pPr>
              <a:r>
                <a:rPr lang="en-US" sz="3399" spc="271">
                  <a:solidFill>
                    <a:srgbClr val="FFFFFF"/>
                  </a:solidFill>
                  <a:latin typeface="Didact Gothic"/>
                  <a:ea typeface="Didact Gothic"/>
                  <a:cs typeface="Didact Gothic"/>
                  <a:sym typeface="Didact Gothic"/>
                </a:rPr>
                <a:t>$25.000.000 CLP</a:t>
              </a:r>
            </a:p>
            <a:p>
              <a:pPr algn="l" marL="0" indent="0" lvl="0">
                <a:lnSpc>
                  <a:spcPts val="4079"/>
                </a:lnSpc>
              </a:pPr>
              <a:r>
                <a:rPr lang="en-US" sz="3399" spc="271">
                  <a:solidFill>
                    <a:srgbClr val="FFFFFF"/>
                  </a:solidFill>
                  <a:latin typeface="Didact Gothic"/>
                  <a:ea typeface="Didact Gothic"/>
                  <a:cs typeface="Didact Gothic"/>
                  <a:sym typeface="Didact Gothic"/>
                </a:rPr>
                <a:t>Incluye:</a:t>
              </a:r>
            </a:p>
          </p:txBody>
        </p:sp>
        <p:sp>
          <p:nvSpPr>
            <p:cNvPr name="TextBox 7" id="7"/>
            <p:cNvSpPr txBox="true"/>
            <p:nvPr/>
          </p:nvSpPr>
          <p:spPr>
            <a:xfrm rot="0">
              <a:off x="0" y="3654425"/>
              <a:ext cx="9055612" cy="1924050"/>
            </a:xfrm>
            <a:prstGeom prst="rect">
              <a:avLst/>
            </a:prstGeom>
          </p:spPr>
          <p:txBody>
            <a:bodyPr anchor="t" rtlCol="false" tIns="0" lIns="0" bIns="0" rIns="0">
              <a:spAutoFit/>
            </a:bodyPr>
            <a:lstStyle/>
            <a:p>
              <a:pPr algn="l" marL="566738" indent="-283369" lvl="1">
                <a:lnSpc>
                  <a:spcPts val="3937"/>
                </a:lnSpc>
                <a:buFont typeface="Arial"/>
                <a:buChar char="•"/>
              </a:pPr>
              <a:r>
                <a:rPr lang="en-US" sz="2625" spc="105">
                  <a:solidFill>
                    <a:srgbClr val="FFFFFF"/>
                  </a:solidFill>
                  <a:latin typeface="Didact Gothic"/>
                  <a:ea typeface="Didact Gothic"/>
                  <a:cs typeface="Didact Gothic"/>
                  <a:sym typeface="Didact Gothic"/>
                  <a:hlinkClick r:id="rId3" tooltip="https://docs.google.com/spreadsheets/d/1DUF2isFWsqVSYhbaACYtbgcLi_YjDqpE3GLQIVgkKQg/edit#gid=69851113"/>
                </a:rPr>
                <a:t>Desarrollo completo</a:t>
              </a:r>
            </a:p>
            <a:p>
              <a:pPr algn="l" marL="566738" indent="-283369" lvl="1">
                <a:lnSpc>
                  <a:spcPts val="3937"/>
                </a:lnSpc>
                <a:buFont typeface="Arial"/>
                <a:buChar char="•"/>
              </a:pPr>
              <a:r>
                <a:rPr lang="en-US" sz="2625" spc="105">
                  <a:solidFill>
                    <a:srgbClr val="FFFFFF"/>
                  </a:solidFill>
                  <a:latin typeface="Didact Gothic"/>
                  <a:ea typeface="Didact Gothic"/>
                  <a:cs typeface="Didact Gothic"/>
                  <a:sym typeface="Didact Gothic"/>
                  <a:hlinkClick r:id="rId4" tooltip="https://docs.google.com/spreadsheets/d/1DUF2isFWsqVSYhbaACYtbgcLi_YjDqpE3GLQIVgkKQg/edit#gid=69851113"/>
                </a:rPr>
                <a:t>Soporte y mantenimiento</a:t>
              </a:r>
            </a:p>
            <a:p>
              <a:pPr algn="l" marL="566738" indent="-283369" lvl="1">
                <a:lnSpc>
                  <a:spcPts val="3937"/>
                </a:lnSpc>
                <a:buFont typeface="Arial"/>
                <a:buChar char="•"/>
              </a:pPr>
              <a:r>
                <a:rPr lang="en-US" sz="2625" spc="105">
                  <a:solidFill>
                    <a:srgbClr val="FFFFFF"/>
                  </a:solidFill>
                  <a:latin typeface="Didact Gothic"/>
                  <a:ea typeface="Didact Gothic"/>
                  <a:cs typeface="Didact Gothic"/>
                  <a:sym typeface="Didact Gothic"/>
                  <a:hlinkClick r:id="rId5" tooltip="https://docs.google.com/spreadsheets/d/1DUF2isFWsqVSYhbaACYtbgcLi_YjDqpE3GLQIVgkKQg/edit#gid=69851113"/>
                </a:rPr>
                <a:t>Solución integral para juntas de vecinos</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grpSp>
        <p:nvGrpSpPr>
          <p:cNvPr name="Group 2" id="2"/>
          <p:cNvGrpSpPr/>
          <p:nvPr/>
        </p:nvGrpSpPr>
        <p:grpSpPr>
          <a:xfrm rot="0">
            <a:off x="9471150" y="-1106859"/>
            <a:ext cx="12500768" cy="12500718"/>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12499" t="0" r="-12499" b="0"/>
              </a:stretch>
            </a:blipFill>
          </p:spPr>
        </p:sp>
      </p:grpSp>
      <p:sp>
        <p:nvSpPr>
          <p:cNvPr name="TextBox 4" id="4"/>
          <p:cNvSpPr txBox="true"/>
          <p:nvPr/>
        </p:nvSpPr>
        <p:spPr>
          <a:xfrm rot="0">
            <a:off x="1028700" y="2782422"/>
            <a:ext cx="7854272" cy="3133725"/>
          </a:xfrm>
          <a:prstGeom prst="rect">
            <a:avLst/>
          </a:prstGeom>
        </p:spPr>
        <p:txBody>
          <a:bodyPr anchor="t" rtlCol="false" tIns="0" lIns="0" bIns="0" rIns="0">
            <a:spAutoFit/>
          </a:bodyPr>
          <a:lstStyle/>
          <a:p>
            <a:pPr algn="l" marL="0" indent="0" lvl="0">
              <a:lnSpc>
                <a:spcPts val="8281"/>
              </a:lnSpc>
            </a:pPr>
            <a:r>
              <a:rPr lang="en-US" sz="6901" spc="-172">
                <a:solidFill>
                  <a:srgbClr val="FFFFFF"/>
                </a:solidFill>
                <a:latin typeface="Cardo"/>
                <a:ea typeface="Cardo"/>
                <a:cs typeface="Cardo"/>
                <a:sym typeface="Cardo"/>
              </a:rPr>
              <a:t>DEMOSTRACIÓN DEL RESULTADO DEL PROYECTO</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1800799" y="1671402"/>
            <a:ext cx="7768719" cy="2314577"/>
          </a:xfrm>
          <a:prstGeom prst="rect">
            <a:avLst/>
          </a:prstGeom>
        </p:spPr>
        <p:txBody>
          <a:bodyPr anchor="t" rtlCol="false" tIns="0" lIns="0" bIns="0" rIns="0">
            <a:spAutoFit/>
          </a:bodyPr>
          <a:lstStyle/>
          <a:p>
            <a:pPr algn="l" marL="0" indent="0" lvl="0">
              <a:lnSpc>
                <a:spcPts val="8925"/>
              </a:lnSpc>
            </a:pPr>
            <a:r>
              <a:rPr lang="en-US" sz="8500" spc="-212">
                <a:solidFill>
                  <a:srgbClr val="FFFFFF"/>
                </a:solidFill>
                <a:latin typeface="Cardo"/>
                <a:ea typeface="Cardo"/>
                <a:cs typeface="Cardo"/>
                <a:sym typeface="Cardo"/>
              </a:rPr>
              <a:t>Resultados obtenidos</a:t>
            </a:r>
          </a:p>
        </p:txBody>
      </p:sp>
      <p:grpSp>
        <p:nvGrpSpPr>
          <p:cNvPr name="Group 4" id="4"/>
          <p:cNvGrpSpPr/>
          <p:nvPr/>
        </p:nvGrpSpPr>
        <p:grpSpPr>
          <a:xfrm rot="0">
            <a:off x="1800799" y="5316925"/>
            <a:ext cx="11765401" cy="3678828"/>
            <a:chOff x="0" y="0"/>
            <a:chExt cx="15687202" cy="4905103"/>
          </a:xfrm>
        </p:grpSpPr>
        <p:sp>
          <p:nvSpPr>
            <p:cNvPr name="TextBox 5" id="5"/>
            <p:cNvSpPr txBox="true"/>
            <p:nvPr/>
          </p:nvSpPr>
          <p:spPr>
            <a:xfrm rot="0">
              <a:off x="0" y="4367470"/>
              <a:ext cx="15687202" cy="537633"/>
            </a:xfrm>
            <a:prstGeom prst="rect">
              <a:avLst/>
            </a:prstGeom>
          </p:spPr>
          <p:txBody>
            <a:bodyPr anchor="t" rtlCol="false" tIns="0" lIns="0" bIns="0" rIns="0">
              <a:spAutoFit/>
            </a:bodyPr>
            <a:lstStyle/>
            <a:p>
              <a:pPr algn="l" marL="0" indent="0" lvl="0">
                <a:lnSpc>
                  <a:spcPts val="3499"/>
                </a:lnSpc>
              </a:pPr>
              <a:r>
                <a:rPr lang="en-US" sz="2499" spc="99">
                  <a:solidFill>
                    <a:srgbClr val="F6F4F1"/>
                  </a:solidFill>
                  <a:latin typeface="Didact Gothic"/>
                  <a:ea typeface="Didact Gothic"/>
                  <a:cs typeface="Didact Gothic"/>
                  <a:sym typeface="Didact Gothic"/>
                </a:rPr>
                <a:t>PROYECTO “Red Vecinal”</a:t>
              </a:r>
            </a:p>
          </p:txBody>
        </p:sp>
        <p:sp>
          <p:nvSpPr>
            <p:cNvPr name="TextBox 6" id="6"/>
            <p:cNvSpPr txBox="true"/>
            <p:nvPr/>
          </p:nvSpPr>
          <p:spPr>
            <a:xfrm rot="0">
              <a:off x="36603" y="-47625"/>
              <a:ext cx="15650599" cy="3691398"/>
            </a:xfrm>
            <a:prstGeom prst="rect">
              <a:avLst/>
            </a:prstGeom>
          </p:spPr>
          <p:txBody>
            <a:bodyPr anchor="t" rtlCol="false" tIns="0" lIns="0" bIns="0" rIns="0">
              <a:spAutoFit/>
            </a:bodyPr>
            <a:lstStyle/>
            <a:p>
              <a:pPr algn="l" marL="0" indent="0" lvl="0">
                <a:lnSpc>
                  <a:spcPts val="3721"/>
                </a:lnSpc>
              </a:pPr>
              <a:r>
                <a:rPr lang="en-US" sz="2658" spc="106">
                  <a:solidFill>
                    <a:srgbClr val="F6F4F1"/>
                  </a:solidFill>
                  <a:latin typeface="Didact Gothic"/>
                  <a:ea typeface="Didact Gothic"/>
                  <a:cs typeface="Didact Gothic"/>
                  <a:sym typeface="Didact Gothic"/>
                </a:rPr>
                <a:t>✔ Módulo de registro de vecinos e inicio de sesión</a:t>
              </a:r>
            </a:p>
            <a:p>
              <a:pPr algn="l" marL="0" indent="0" lvl="0">
                <a:lnSpc>
                  <a:spcPts val="3721"/>
                </a:lnSpc>
              </a:pPr>
              <a:r>
                <a:rPr lang="en-US" sz="2658" spc="106">
                  <a:solidFill>
                    <a:srgbClr val="F6F4F1"/>
                  </a:solidFill>
                  <a:latin typeface="Didact Gothic"/>
                  <a:ea typeface="Didact Gothic"/>
                  <a:cs typeface="Didact Gothic"/>
                  <a:sym typeface="Didact Gothic"/>
                </a:rPr>
                <a:t>✔ Sistema de solicitud y emisión de certificados de residencia</a:t>
              </a:r>
            </a:p>
            <a:p>
              <a:pPr algn="l" marL="0" indent="0" lvl="0">
                <a:lnSpc>
                  <a:spcPts val="3721"/>
                </a:lnSpc>
              </a:pPr>
              <a:r>
                <a:rPr lang="en-US" sz="2658" spc="106">
                  <a:solidFill>
                    <a:srgbClr val="F6F4F1"/>
                  </a:solidFill>
                  <a:latin typeface="Didact Gothic"/>
                  <a:ea typeface="Didact Gothic"/>
                  <a:cs typeface="Didact Gothic"/>
                  <a:sym typeface="Didact Gothic"/>
                </a:rPr>
                <a:t>✔ Módulo de gestión, registro y postulación de proyectos vecinales</a:t>
              </a:r>
            </a:p>
            <a:p>
              <a:pPr algn="l" marL="0" indent="0" lvl="0">
                <a:lnSpc>
                  <a:spcPts val="3721"/>
                </a:lnSpc>
              </a:pPr>
              <a:r>
                <a:rPr lang="en-US" sz="2658" spc="106">
                  <a:solidFill>
                    <a:srgbClr val="F6F4F1"/>
                  </a:solidFill>
                  <a:latin typeface="Didact Gothic"/>
                  <a:ea typeface="Didact Gothic"/>
                  <a:cs typeface="Didact Gothic"/>
                  <a:sym typeface="Didact Gothic"/>
                </a:rPr>
                <a:t>✔ Sistema de notificaciones y alertas implementado</a:t>
              </a:r>
            </a:p>
            <a:p>
              <a:pPr algn="l" marL="0" indent="0" lvl="0">
                <a:lnSpc>
                  <a:spcPts val="3721"/>
                </a:lnSpc>
              </a:pPr>
              <a:r>
                <a:rPr lang="en-US" sz="2658" spc="106">
                  <a:solidFill>
                    <a:srgbClr val="F6F4F1"/>
                  </a:solidFill>
                  <a:latin typeface="Didact Gothic"/>
                  <a:ea typeface="Didact Gothic"/>
                  <a:cs typeface="Didact Gothic"/>
                  <a:sym typeface="Didact Gothic"/>
                </a:rPr>
                <a:t>✔ Modulo de gestión, registro y postulación de actividades comunales</a:t>
              </a:r>
            </a:p>
            <a:p>
              <a:pPr algn="l" marL="0" indent="0" lvl="0">
                <a:lnSpc>
                  <a:spcPts val="3721"/>
                </a:lnSpc>
              </a:pPr>
              <a:r>
                <a:rPr lang="en-US" sz="2658" spc="106">
                  <a:solidFill>
                    <a:srgbClr val="F6F4F1"/>
                  </a:solidFill>
                  <a:latin typeface="Didact Gothic"/>
                  <a:ea typeface="Didact Gothic"/>
                  <a:cs typeface="Didact Gothic"/>
                  <a:sym typeface="Didact Gothic"/>
                </a:rPr>
                <a:t>✔ Módulo para el arriendo y gestión de espacios comunitarios</a:t>
              </a:r>
            </a:p>
          </p:txBody>
        </p:sp>
      </p:grpSp>
      <p:sp>
        <p:nvSpPr>
          <p:cNvPr name="AutoShape 7" id="7"/>
          <p:cNvSpPr/>
          <p:nvPr/>
        </p:nvSpPr>
        <p:spPr>
          <a:xfrm>
            <a:off x="1828251" y="4652729"/>
            <a:ext cx="5122944" cy="0"/>
          </a:xfrm>
          <a:prstGeom prst="line">
            <a:avLst/>
          </a:prstGeom>
          <a:ln cap="flat" w="38100">
            <a:solidFill>
              <a:srgbClr val="3B4B50"/>
            </a:solidFill>
            <a:prstDash val="solid"/>
            <a:headEnd type="none" len="sm" w="sm"/>
            <a:tailEnd type="none" len="sm" w="sm"/>
          </a:ln>
        </p:spPr>
      </p:sp>
      <p:grpSp>
        <p:nvGrpSpPr>
          <p:cNvPr name="Group 8" id="8"/>
          <p:cNvGrpSpPr/>
          <p:nvPr/>
        </p:nvGrpSpPr>
        <p:grpSpPr>
          <a:xfrm rot="0">
            <a:off x="12119574" y="3266052"/>
            <a:ext cx="7188914" cy="8764322"/>
            <a:chOff x="0" y="0"/>
            <a:chExt cx="9585219" cy="11685763"/>
          </a:xfrm>
        </p:grpSpPr>
        <p:grpSp>
          <p:nvGrpSpPr>
            <p:cNvPr name="Group 9" id="9"/>
            <p:cNvGrpSpPr/>
            <p:nvPr/>
          </p:nvGrpSpPr>
          <p:grpSpPr>
            <a:xfrm rot="-2700000">
              <a:off x="-562750" y="7790982"/>
              <a:ext cx="7429400" cy="1485661"/>
              <a:chOff x="0" y="0"/>
              <a:chExt cx="31900754" cy="6379210"/>
            </a:xfrm>
          </p:grpSpPr>
          <p:sp>
            <p:nvSpPr>
              <p:cNvPr name="Freeform 10" id="10"/>
              <p:cNvSpPr/>
              <p:nvPr/>
            </p:nvSpPr>
            <p:spPr>
              <a:xfrm flipH="false" flipV="false" rot="0">
                <a:off x="0" y="0"/>
                <a:ext cx="31900754" cy="6379210"/>
              </a:xfrm>
              <a:custGeom>
                <a:avLst/>
                <a:gdLst/>
                <a:ahLst/>
                <a:cxnLst/>
                <a:rect r="r" b="b" t="t" l="l"/>
                <a:pathLst>
                  <a:path h="6379210" w="31900754">
                    <a:moveTo>
                      <a:pt x="25204906" y="0"/>
                    </a:moveTo>
                    <a:lnTo>
                      <a:pt x="8024961" y="0"/>
                    </a:lnTo>
                    <a:lnTo>
                      <a:pt x="6736517" y="7620"/>
                    </a:lnTo>
                    <a:lnTo>
                      <a:pt x="0" y="6379210"/>
                    </a:lnTo>
                    <a:lnTo>
                      <a:pt x="25254845" y="6379210"/>
                    </a:lnTo>
                    <a:lnTo>
                      <a:pt x="31900754" y="0"/>
                    </a:lnTo>
                    <a:close/>
                  </a:path>
                </a:pathLst>
              </a:custGeom>
              <a:solidFill>
                <a:srgbClr val="3B4B50"/>
              </a:solidFill>
            </p:spPr>
          </p:sp>
        </p:grpSp>
        <p:grpSp>
          <p:nvGrpSpPr>
            <p:cNvPr name="Group 11" id="11"/>
            <p:cNvGrpSpPr/>
            <p:nvPr/>
          </p:nvGrpSpPr>
          <p:grpSpPr>
            <a:xfrm rot="-2700000">
              <a:off x="3734095" y="6248668"/>
              <a:ext cx="6125442" cy="1485661"/>
              <a:chOff x="0" y="0"/>
              <a:chExt cx="26301750" cy="6379210"/>
            </a:xfrm>
          </p:grpSpPr>
          <p:sp>
            <p:nvSpPr>
              <p:cNvPr name="Freeform 12" id="12"/>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3B4B50"/>
              </a:solidFill>
            </p:spPr>
          </p:sp>
        </p:grpSp>
        <p:grpSp>
          <p:nvGrpSpPr>
            <p:cNvPr name="Group 13" id="13"/>
            <p:cNvGrpSpPr/>
            <p:nvPr/>
          </p:nvGrpSpPr>
          <p:grpSpPr>
            <a:xfrm rot="-2700000">
              <a:off x="3831566" y="1948101"/>
              <a:ext cx="6125442" cy="1485661"/>
              <a:chOff x="0" y="0"/>
              <a:chExt cx="26301750" cy="6379210"/>
            </a:xfrm>
          </p:grpSpPr>
          <p:sp>
            <p:nvSpPr>
              <p:cNvPr name="Freeform 14" id="14"/>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3B4B50"/>
              </a:solidFill>
            </p:spPr>
          </p:sp>
        </p:gr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grpSp>
        <p:nvGrpSpPr>
          <p:cNvPr name="Group 3" id="3"/>
          <p:cNvGrpSpPr/>
          <p:nvPr/>
        </p:nvGrpSpPr>
        <p:grpSpPr>
          <a:xfrm rot="0">
            <a:off x="1043705" y="1070670"/>
            <a:ext cx="12929436" cy="8070365"/>
            <a:chOff x="0" y="0"/>
            <a:chExt cx="17239248" cy="10760487"/>
          </a:xfrm>
        </p:grpSpPr>
        <p:sp>
          <p:nvSpPr>
            <p:cNvPr name="TextBox 4" id="4"/>
            <p:cNvSpPr txBox="true"/>
            <p:nvPr/>
          </p:nvSpPr>
          <p:spPr>
            <a:xfrm rot="0">
              <a:off x="0" y="0"/>
              <a:ext cx="17239248" cy="2692400"/>
            </a:xfrm>
            <a:prstGeom prst="rect">
              <a:avLst/>
            </a:prstGeom>
          </p:spPr>
          <p:txBody>
            <a:bodyPr anchor="t" rtlCol="false" tIns="0" lIns="0" bIns="0" rIns="0">
              <a:spAutoFit/>
            </a:bodyPr>
            <a:lstStyle/>
            <a:p>
              <a:pPr algn="l" marL="0" indent="0" lvl="0">
                <a:lnSpc>
                  <a:spcPts val="7972"/>
                </a:lnSpc>
              </a:pPr>
              <a:r>
                <a:rPr lang="en-US" sz="6643" spc="-166">
                  <a:solidFill>
                    <a:srgbClr val="FFFFFF"/>
                  </a:solidFill>
                  <a:latin typeface="Cardo"/>
                  <a:ea typeface="Cardo"/>
                  <a:cs typeface="Cardo"/>
                  <a:sym typeface="Cardo"/>
                </a:rPr>
                <a:t>Obstáculos presentados durante el desarrollo</a:t>
              </a:r>
            </a:p>
          </p:txBody>
        </p:sp>
        <p:sp>
          <p:nvSpPr>
            <p:cNvPr name="TextBox 5" id="5"/>
            <p:cNvSpPr txBox="true"/>
            <p:nvPr/>
          </p:nvSpPr>
          <p:spPr>
            <a:xfrm rot="0">
              <a:off x="0" y="2940912"/>
              <a:ext cx="14767826" cy="558800"/>
            </a:xfrm>
            <a:prstGeom prst="rect">
              <a:avLst/>
            </a:prstGeom>
          </p:spPr>
          <p:txBody>
            <a:bodyPr anchor="t" rtlCol="false" tIns="0" lIns="0" bIns="0" rIns="0">
              <a:spAutoFit/>
            </a:bodyPr>
            <a:lstStyle/>
            <a:p>
              <a:pPr algn="l" marL="0" indent="0" lvl="0">
                <a:lnSpc>
                  <a:spcPts val="3359"/>
                </a:lnSpc>
              </a:pPr>
            </a:p>
          </p:txBody>
        </p:sp>
        <p:sp>
          <p:nvSpPr>
            <p:cNvPr name="TextBox 6" id="6"/>
            <p:cNvSpPr txBox="true"/>
            <p:nvPr/>
          </p:nvSpPr>
          <p:spPr>
            <a:xfrm rot="0">
              <a:off x="0" y="5126090"/>
              <a:ext cx="12208794" cy="5634397"/>
            </a:xfrm>
            <a:prstGeom prst="rect">
              <a:avLst/>
            </a:prstGeom>
          </p:spPr>
          <p:txBody>
            <a:bodyPr anchor="t" rtlCol="false" tIns="0" lIns="0" bIns="0" rIns="0">
              <a:spAutoFit/>
            </a:bodyPr>
            <a:lstStyle/>
            <a:p>
              <a:pPr algn="l" marL="533274" indent="-266637" lvl="1">
                <a:lnSpc>
                  <a:spcPts val="4940"/>
                </a:lnSpc>
                <a:buFont typeface="Arial"/>
                <a:buChar char="•"/>
              </a:pPr>
              <a:r>
                <a:rPr lang="en-US" sz="2470" spc="98" strike="noStrike">
                  <a:solidFill>
                    <a:srgbClr val="F6F4F1"/>
                  </a:solidFill>
                  <a:latin typeface="Didact Gothic"/>
                  <a:ea typeface="Didact Gothic"/>
                  <a:cs typeface="Didact Gothic"/>
                  <a:sym typeface="Didact Gothic"/>
                </a:rPr>
                <a:t>Conflictos de integración entre los diferentes módulos del sistema durante la fase de desarrollo</a:t>
              </a:r>
            </a:p>
            <a:p>
              <a:pPr algn="l" marL="533274" indent="-266637" lvl="1">
                <a:lnSpc>
                  <a:spcPts val="4940"/>
                </a:lnSpc>
                <a:buFont typeface="Arial"/>
                <a:buChar char="•"/>
              </a:pPr>
              <a:r>
                <a:rPr lang="en-US" sz="2470" spc="98" strike="noStrike">
                  <a:solidFill>
                    <a:srgbClr val="F6F4F1"/>
                  </a:solidFill>
                  <a:latin typeface="Didact Gothic"/>
                  <a:ea typeface="Didact Gothic"/>
                  <a:cs typeface="Didact Gothic"/>
                  <a:sym typeface="Didact Gothic"/>
                </a:rPr>
                <a:t>Implementación de modulos individuales, como pasarela de pago</a:t>
              </a:r>
            </a:p>
            <a:p>
              <a:pPr algn="l" marL="533274" indent="-266637" lvl="1">
                <a:lnSpc>
                  <a:spcPts val="4940"/>
                </a:lnSpc>
                <a:buFont typeface="Arial"/>
                <a:buChar char="•"/>
              </a:pPr>
              <a:r>
                <a:rPr lang="en-US" sz="2470" spc="98" strike="noStrike">
                  <a:solidFill>
                    <a:srgbClr val="F6F4F1"/>
                  </a:solidFill>
                  <a:latin typeface="Didact Gothic"/>
                  <a:ea typeface="Didact Gothic"/>
                  <a:cs typeface="Didact Gothic"/>
                  <a:sym typeface="Didact Gothic"/>
                </a:rPr>
                <a:t>Problemas de migración de versiones</a:t>
              </a:r>
            </a:p>
            <a:p>
              <a:pPr algn="l" marL="533274" indent="-266637" lvl="1">
                <a:lnSpc>
                  <a:spcPts val="4940"/>
                </a:lnSpc>
                <a:buFont typeface="Arial"/>
                <a:buChar char="•"/>
              </a:pPr>
              <a:r>
                <a:rPr lang="en-US" sz="2470" spc="98" strike="noStrike">
                  <a:solidFill>
                    <a:srgbClr val="F6F4F1"/>
                  </a:solidFill>
                  <a:latin typeface="Didact Gothic"/>
                  <a:ea typeface="Didact Gothic"/>
                  <a:cs typeface="Didact Gothic"/>
                  <a:sym typeface="Didact Gothic"/>
                </a:rPr>
                <a:t>Frontend no se integraba con el Backend</a:t>
              </a:r>
            </a:p>
            <a:p>
              <a:pPr algn="l" marL="533274" indent="-266637" lvl="1">
                <a:lnSpc>
                  <a:spcPts val="4940"/>
                </a:lnSpc>
                <a:buFont typeface="Arial"/>
                <a:buChar char="•"/>
              </a:pPr>
              <a:r>
                <a:rPr lang="en-US" sz="2470" spc="98" strike="noStrike">
                  <a:solidFill>
                    <a:srgbClr val="F6F4F1"/>
                  </a:solidFill>
                  <a:latin typeface="Didact Gothic"/>
                  <a:ea typeface="Didact Gothic"/>
                  <a:cs typeface="Didact Gothic"/>
                  <a:sym typeface="Didact Gothic"/>
                </a:rPr>
                <a:t>Ingesta de datos multiples</a:t>
              </a:r>
            </a:p>
          </p:txBody>
        </p:sp>
      </p:grpSp>
      <p:grpSp>
        <p:nvGrpSpPr>
          <p:cNvPr name="Group 7" id="7"/>
          <p:cNvGrpSpPr/>
          <p:nvPr/>
        </p:nvGrpSpPr>
        <p:grpSpPr>
          <a:xfrm rot="0">
            <a:off x="12119574" y="3266052"/>
            <a:ext cx="7188914" cy="8764322"/>
            <a:chOff x="0" y="0"/>
            <a:chExt cx="9585219" cy="11685763"/>
          </a:xfrm>
        </p:grpSpPr>
        <p:grpSp>
          <p:nvGrpSpPr>
            <p:cNvPr name="Group 8" id="8"/>
            <p:cNvGrpSpPr/>
            <p:nvPr/>
          </p:nvGrpSpPr>
          <p:grpSpPr>
            <a:xfrm rot="-2700000">
              <a:off x="-562750" y="7790982"/>
              <a:ext cx="7429400" cy="1485661"/>
              <a:chOff x="0" y="0"/>
              <a:chExt cx="31900754" cy="6379210"/>
            </a:xfrm>
          </p:grpSpPr>
          <p:sp>
            <p:nvSpPr>
              <p:cNvPr name="Freeform 9" id="9"/>
              <p:cNvSpPr/>
              <p:nvPr/>
            </p:nvSpPr>
            <p:spPr>
              <a:xfrm flipH="false" flipV="false" rot="0">
                <a:off x="0" y="0"/>
                <a:ext cx="31900754" cy="6379210"/>
              </a:xfrm>
              <a:custGeom>
                <a:avLst/>
                <a:gdLst/>
                <a:ahLst/>
                <a:cxnLst/>
                <a:rect r="r" b="b" t="t" l="l"/>
                <a:pathLst>
                  <a:path h="6379210" w="31900754">
                    <a:moveTo>
                      <a:pt x="25204906" y="0"/>
                    </a:moveTo>
                    <a:lnTo>
                      <a:pt x="8024961" y="0"/>
                    </a:lnTo>
                    <a:lnTo>
                      <a:pt x="6736517" y="7620"/>
                    </a:lnTo>
                    <a:lnTo>
                      <a:pt x="0" y="6379210"/>
                    </a:lnTo>
                    <a:lnTo>
                      <a:pt x="25254845" y="6379210"/>
                    </a:lnTo>
                    <a:lnTo>
                      <a:pt x="31900754" y="0"/>
                    </a:lnTo>
                    <a:close/>
                  </a:path>
                </a:pathLst>
              </a:custGeom>
              <a:solidFill>
                <a:srgbClr val="3B4B50"/>
              </a:solidFill>
            </p:spPr>
          </p:sp>
        </p:grpSp>
        <p:grpSp>
          <p:nvGrpSpPr>
            <p:cNvPr name="Group 10" id="10"/>
            <p:cNvGrpSpPr/>
            <p:nvPr/>
          </p:nvGrpSpPr>
          <p:grpSpPr>
            <a:xfrm rot="-2700000">
              <a:off x="3734095" y="6248668"/>
              <a:ext cx="6125442" cy="1485661"/>
              <a:chOff x="0" y="0"/>
              <a:chExt cx="26301750" cy="6379210"/>
            </a:xfrm>
          </p:grpSpPr>
          <p:sp>
            <p:nvSpPr>
              <p:cNvPr name="Freeform 11" id="11"/>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3B4B50"/>
              </a:solidFill>
            </p:spPr>
          </p:sp>
        </p:grpSp>
        <p:grpSp>
          <p:nvGrpSpPr>
            <p:cNvPr name="Group 12" id="12"/>
            <p:cNvGrpSpPr/>
            <p:nvPr/>
          </p:nvGrpSpPr>
          <p:grpSpPr>
            <a:xfrm rot="-2700000">
              <a:off x="3831566" y="1948101"/>
              <a:ext cx="6125442" cy="1485661"/>
              <a:chOff x="0" y="0"/>
              <a:chExt cx="26301750" cy="6379210"/>
            </a:xfrm>
          </p:grpSpPr>
          <p:sp>
            <p:nvSpPr>
              <p:cNvPr name="Freeform 13" id="13"/>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3B4B50"/>
              </a:solidFill>
            </p:spPr>
          </p:sp>
        </p:gr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grpSp>
        <p:nvGrpSpPr>
          <p:cNvPr name="Group 3" id="3"/>
          <p:cNvGrpSpPr/>
          <p:nvPr/>
        </p:nvGrpSpPr>
        <p:grpSpPr>
          <a:xfrm rot="0">
            <a:off x="1043705" y="2706049"/>
            <a:ext cx="12929436" cy="4799607"/>
            <a:chOff x="0" y="0"/>
            <a:chExt cx="17239248" cy="6399476"/>
          </a:xfrm>
        </p:grpSpPr>
        <p:sp>
          <p:nvSpPr>
            <p:cNvPr name="TextBox 4" id="4"/>
            <p:cNvSpPr txBox="true"/>
            <p:nvPr/>
          </p:nvSpPr>
          <p:spPr>
            <a:xfrm rot="0">
              <a:off x="0" y="0"/>
              <a:ext cx="17239248" cy="3251200"/>
            </a:xfrm>
            <a:prstGeom prst="rect">
              <a:avLst/>
            </a:prstGeom>
          </p:spPr>
          <p:txBody>
            <a:bodyPr anchor="t" rtlCol="false" tIns="0" lIns="0" bIns="0" rIns="0">
              <a:spAutoFit/>
            </a:bodyPr>
            <a:lstStyle/>
            <a:p>
              <a:pPr algn="l" marL="0" indent="0" lvl="0">
                <a:lnSpc>
                  <a:spcPts val="9600"/>
                </a:lnSpc>
              </a:pPr>
              <a:r>
                <a:rPr lang="en-US" sz="8000" spc="-200">
                  <a:solidFill>
                    <a:srgbClr val="FFFFFF"/>
                  </a:solidFill>
                  <a:latin typeface="Cardo"/>
                  <a:ea typeface="Cardo"/>
                  <a:cs typeface="Cardo"/>
                  <a:sym typeface="Cardo"/>
                </a:rPr>
                <a:t>MUCHAS GRACIAS POR SU ATENCIÓN</a:t>
              </a:r>
            </a:p>
          </p:txBody>
        </p:sp>
        <p:sp>
          <p:nvSpPr>
            <p:cNvPr name="TextBox 5" id="5"/>
            <p:cNvSpPr txBox="true"/>
            <p:nvPr/>
          </p:nvSpPr>
          <p:spPr>
            <a:xfrm rot="0">
              <a:off x="0" y="3499712"/>
              <a:ext cx="14767826" cy="558800"/>
            </a:xfrm>
            <a:prstGeom prst="rect">
              <a:avLst/>
            </a:prstGeom>
          </p:spPr>
          <p:txBody>
            <a:bodyPr anchor="t" rtlCol="false" tIns="0" lIns="0" bIns="0" rIns="0">
              <a:spAutoFit/>
            </a:bodyPr>
            <a:lstStyle/>
            <a:p>
              <a:pPr algn="l" marL="0" indent="0" lvl="0">
                <a:lnSpc>
                  <a:spcPts val="3359"/>
                </a:lnSpc>
              </a:pPr>
              <a:r>
                <a:rPr lang="en-US" sz="2799" spc="223" u="none">
                  <a:solidFill>
                    <a:srgbClr val="FFFFFF"/>
                  </a:solidFill>
                  <a:latin typeface="Didact Gothic"/>
                  <a:ea typeface="Didact Gothic"/>
                  <a:cs typeface="Didact Gothic"/>
                  <a:sym typeface="Didact Gothic"/>
                </a:rPr>
                <a:t>Si tienen alguna pregunta, no duden en preguntar!</a:t>
              </a:r>
            </a:p>
          </p:txBody>
        </p:sp>
        <p:sp>
          <p:nvSpPr>
            <p:cNvPr name="TextBox 6" id="6"/>
            <p:cNvSpPr txBox="true"/>
            <p:nvPr/>
          </p:nvSpPr>
          <p:spPr>
            <a:xfrm rot="0">
              <a:off x="0" y="5675365"/>
              <a:ext cx="12208794" cy="724111"/>
            </a:xfrm>
            <a:prstGeom prst="rect">
              <a:avLst/>
            </a:prstGeom>
          </p:spPr>
          <p:txBody>
            <a:bodyPr anchor="t" rtlCol="false" tIns="0" lIns="0" bIns="0" rIns="0">
              <a:spAutoFit/>
            </a:bodyPr>
            <a:lstStyle/>
            <a:p>
              <a:pPr algn="l" marL="0" indent="0" lvl="0">
                <a:lnSpc>
                  <a:spcPts val="5200"/>
                </a:lnSpc>
              </a:pPr>
              <a:r>
                <a:rPr lang="en-US" sz="2600" spc="104">
                  <a:solidFill>
                    <a:srgbClr val="FFFFFF"/>
                  </a:solidFill>
                  <a:latin typeface="Didact Gothic"/>
                  <a:ea typeface="Didact Gothic"/>
                  <a:cs typeface="Didact Gothic"/>
                  <a:sym typeface="Didact Gothic"/>
                </a:rPr>
                <a:t>PROYECTO “Red Vecinal”</a:t>
              </a:r>
            </a:p>
          </p:txBody>
        </p:sp>
      </p:grpSp>
      <p:grpSp>
        <p:nvGrpSpPr>
          <p:cNvPr name="Group 7" id="7"/>
          <p:cNvGrpSpPr/>
          <p:nvPr/>
        </p:nvGrpSpPr>
        <p:grpSpPr>
          <a:xfrm rot="0">
            <a:off x="12119574" y="3266052"/>
            <a:ext cx="7188914" cy="8764322"/>
            <a:chOff x="0" y="0"/>
            <a:chExt cx="9585219" cy="11685763"/>
          </a:xfrm>
        </p:grpSpPr>
        <p:grpSp>
          <p:nvGrpSpPr>
            <p:cNvPr name="Group 8" id="8"/>
            <p:cNvGrpSpPr/>
            <p:nvPr/>
          </p:nvGrpSpPr>
          <p:grpSpPr>
            <a:xfrm rot="-2700000">
              <a:off x="-562750" y="7790982"/>
              <a:ext cx="7429400" cy="1485661"/>
              <a:chOff x="0" y="0"/>
              <a:chExt cx="31900754" cy="6379210"/>
            </a:xfrm>
          </p:grpSpPr>
          <p:sp>
            <p:nvSpPr>
              <p:cNvPr name="Freeform 9" id="9"/>
              <p:cNvSpPr/>
              <p:nvPr/>
            </p:nvSpPr>
            <p:spPr>
              <a:xfrm flipH="false" flipV="false" rot="0">
                <a:off x="0" y="0"/>
                <a:ext cx="31900754" cy="6379210"/>
              </a:xfrm>
              <a:custGeom>
                <a:avLst/>
                <a:gdLst/>
                <a:ahLst/>
                <a:cxnLst/>
                <a:rect r="r" b="b" t="t" l="l"/>
                <a:pathLst>
                  <a:path h="6379210" w="31900754">
                    <a:moveTo>
                      <a:pt x="25204906" y="0"/>
                    </a:moveTo>
                    <a:lnTo>
                      <a:pt x="8024961" y="0"/>
                    </a:lnTo>
                    <a:lnTo>
                      <a:pt x="6736517" y="7620"/>
                    </a:lnTo>
                    <a:lnTo>
                      <a:pt x="0" y="6379210"/>
                    </a:lnTo>
                    <a:lnTo>
                      <a:pt x="25254845" y="6379210"/>
                    </a:lnTo>
                    <a:lnTo>
                      <a:pt x="31900754" y="0"/>
                    </a:lnTo>
                    <a:close/>
                  </a:path>
                </a:pathLst>
              </a:custGeom>
              <a:solidFill>
                <a:srgbClr val="F6F4F1"/>
              </a:solidFill>
            </p:spPr>
          </p:sp>
        </p:grpSp>
        <p:grpSp>
          <p:nvGrpSpPr>
            <p:cNvPr name="Group 10" id="10"/>
            <p:cNvGrpSpPr/>
            <p:nvPr/>
          </p:nvGrpSpPr>
          <p:grpSpPr>
            <a:xfrm rot="-2700000">
              <a:off x="3734095" y="6248668"/>
              <a:ext cx="6125442" cy="1485661"/>
              <a:chOff x="0" y="0"/>
              <a:chExt cx="26301750" cy="6379210"/>
            </a:xfrm>
          </p:grpSpPr>
          <p:sp>
            <p:nvSpPr>
              <p:cNvPr name="Freeform 11" id="11"/>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F6F4F1"/>
              </a:solidFill>
            </p:spPr>
          </p:sp>
        </p:grpSp>
        <p:grpSp>
          <p:nvGrpSpPr>
            <p:cNvPr name="Group 12" id="12"/>
            <p:cNvGrpSpPr/>
            <p:nvPr/>
          </p:nvGrpSpPr>
          <p:grpSpPr>
            <a:xfrm rot="-2700000">
              <a:off x="3831566" y="1948101"/>
              <a:ext cx="6125442" cy="1485661"/>
              <a:chOff x="0" y="0"/>
              <a:chExt cx="26301750" cy="6379210"/>
            </a:xfrm>
          </p:grpSpPr>
          <p:sp>
            <p:nvSpPr>
              <p:cNvPr name="Freeform 13" id="13"/>
              <p:cNvSpPr/>
              <p:nvPr/>
            </p:nvSpPr>
            <p:spPr>
              <a:xfrm flipH="false" flipV="false" rot="0">
                <a:off x="0" y="0"/>
                <a:ext cx="26301750" cy="6379210"/>
              </a:xfrm>
              <a:custGeom>
                <a:avLst/>
                <a:gdLst/>
                <a:ahLst/>
                <a:cxnLst/>
                <a:rect r="r" b="b" t="t" l="l"/>
                <a:pathLst>
                  <a:path h="6379210" w="26301750">
                    <a:moveTo>
                      <a:pt x="19619477" y="0"/>
                    </a:moveTo>
                    <a:lnTo>
                      <a:pt x="7607643" y="0"/>
                    </a:lnTo>
                    <a:lnTo>
                      <a:pt x="6706792" y="7620"/>
                    </a:lnTo>
                    <a:lnTo>
                      <a:pt x="0" y="6379210"/>
                    </a:lnTo>
                    <a:lnTo>
                      <a:pt x="19655841" y="6379210"/>
                    </a:lnTo>
                    <a:lnTo>
                      <a:pt x="26301750" y="0"/>
                    </a:lnTo>
                    <a:close/>
                  </a:path>
                </a:pathLst>
              </a:custGeom>
              <a:solidFill>
                <a:srgbClr val="F6F4F1"/>
              </a:solidFill>
            </p:spPr>
          </p:sp>
        </p:gr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1028700" y="1800560"/>
            <a:ext cx="14034598" cy="955845"/>
          </a:xfrm>
          <a:prstGeom prst="rect">
            <a:avLst/>
          </a:prstGeom>
        </p:spPr>
        <p:txBody>
          <a:bodyPr anchor="t" rtlCol="false" tIns="0" lIns="0" bIns="0" rIns="0">
            <a:spAutoFit/>
          </a:bodyPr>
          <a:lstStyle/>
          <a:p>
            <a:pPr algn="l" marL="0" indent="0" lvl="0">
              <a:lnSpc>
                <a:spcPts val="7686"/>
              </a:lnSpc>
            </a:pPr>
            <a:r>
              <a:rPr lang="en-US" sz="6052" spc="-151">
                <a:solidFill>
                  <a:srgbClr val="FFFFFF"/>
                </a:solidFill>
                <a:latin typeface="Cardo"/>
                <a:ea typeface="Cardo"/>
                <a:cs typeface="Cardo"/>
                <a:sym typeface="Cardo"/>
              </a:rPr>
              <a:t>INTEGRANTES DEL PROYECTO</a:t>
            </a:r>
          </a:p>
        </p:txBody>
      </p:sp>
      <p:sp>
        <p:nvSpPr>
          <p:cNvPr name="TextBox 4" id="4"/>
          <p:cNvSpPr txBox="true"/>
          <p:nvPr/>
        </p:nvSpPr>
        <p:spPr>
          <a:xfrm rot="0">
            <a:off x="1028700" y="990600"/>
            <a:ext cx="8091140" cy="379772"/>
          </a:xfrm>
          <a:prstGeom prst="rect">
            <a:avLst/>
          </a:prstGeom>
        </p:spPr>
        <p:txBody>
          <a:bodyPr anchor="t" rtlCol="false" tIns="0" lIns="0" bIns="0" rIns="0">
            <a:spAutoFit/>
          </a:bodyPr>
          <a:lstStyle/>
          <a:p>
            <a:pPr algn="l" marL="0" indent="0" lvl="0">
              <a:lnSpc>
                <a:spcPts val="3217"/>
              </a:lnSpc>
              <a:spcBef>
                <a:spcPct val="0"/>
              </a:spcBef>
            </a:pPr>
            <a:r>
              <a:rPr lang="en-US" sz="2298" spc="91">
                <a:solidFill>
                  <a:srgbClr val="FFFFFF"/>
                </a:solidFill>
                <a:latin typeface="Didact Gothic"/>
                <a:ea typeface="Didact Gothic"/>
                <a:cs typeface="Didact Gothic"/>
                <a:sym typeface="Didact Gothic"/>
              </a:rPr>
              <a:t>PROYECTO “Red Vecinal”</a:t>
            </a:r>
          </a:p>
        </p:txBody>
      </p:sp>
      <p:sp>
        <p:nvSpPr>
          <p:cNvPr name="AutoShape 5" id="5"/>
          <p:cNvSpPr/>
          <p:nvPr/>
        </p:nvSpPr>
        <p:spPr>
          <a:xfrm rot="0">
            <a:off x="1028700" y="1515576"/>
            <a:ext cx="16230600" cy="64082"/>
          </a:xfrm>
          <a:prstGeom prst="rect">
            <a:avLst/>
          </a:prstGeom>
          <a:solidFill>
            <a:srgbClr val="FFFFFF"/>
          </a:solidFill>
        </p:spPr>
      </p:sp>
      <p:grpSp>
        <p:nvGrpSpPr>
          <p:cNvPr name="Group 6" id="6"/>
          <p:cNvGrpSpPr/>
          <p:nvPr/>
        </p:nvGrpSpPr>
        <p:grpSpPr>
          <a:xfrm rot="0">
            <a:off x="3533349" y="3290606"/>
            <a:ext cx="11229517" cy="1567672"/>
            <a:chOff x="0" y="0"/>
            <a:chExt cx="15266988" cy="2131314"/>
          </a:xfrm>
        </p:grpSpPr>
        <p:sp>
          <p:nvSpPr>
            <p:cNvPr name="Freeform 7" id="7"/>
            <p:cNvSpPr/>
            <p:nvPr/>
          </p:nvSpPr>
          <p:spPr>
            <a:xfrm flipH="false" flipV="false" rot="0">
              <a:off x="0" y="0"/>
              <a:ext cx="15266924" cy="2131294"/>
            </a:xfrm>
            <a:custGeom>
              <a:avLst/>
              <a:gdLst/>
              <a:ahLst/>
              <a:cxnLst/>
              <a:rect r="r" b="b" t="t" l="l"/>
              <a:pathLst>
                <a:path h="2131294" w="15266924">
                  <a:moveTo>
                    <a:pt x="0" y="213129"/>
                  </a:moveTo>
                  <a:cubicBezTo>
                    <a:pt x="0" y="95465"/>
                    <a:pt x="121793" y="0"/>
                    <a:pt x="271907" y="0"/>
                  </a:cubicBezTo>
                  <a:lnTo>
                    <a:pt x="14995018" y="0"/>
                  </a:lnTo>
                  <a:cubicBezTo>
                    <a:pt x="15145131" y="0"/>
                    <a:pt x="15266924" y="95465"/>
                    <a:pt x="15266924" y="213129"/>
                  </a:cubicBezTo>
                  <a:lnTo>
                    <a:pt x="15266924" y="1918164"/>
                  </a:lnTo>
                  <a:cubicBezTo>
                    <a:pt x="15266924" y="2035828"/>
                    <a:pt x="15145131" y="2131294"/>
                    <a:pt x="14995018" y="2131294"/>
                  </a:cubicBezTo>
                  <a:lnTo>
                    <a:pt x="271907" y="2131294"/>
                  </a:lnTo>
                  <a:cubicBezTo>
                    <a:pt x="121793" y="2131294"/>
                    <a:pt x="0" y="2035928"/>
                    <a:pt x="0" y="1918164"/>
                  </a:cubicBezTo>
                  <a:close/>
                </a:path>
              </a:pathLst>
            </a:custGeom>
            <a:solidFill>
              <a:srgbClr val="28616A"/>
            </a:solidFill>
          </p:spPr>
        </p:sp>
      </p:grpSp>
      <p:sp>
        <p:nvSpPr>
          <p:cNvPr name="Freeform 8" id="8"/>
          <p:cNvSpPr/>
          <p:nvPr/>
        </p:nvSpPr>
        <p:spPr>
          <a:xfrm flipH="false" flipV="false" rot="0">
            <a:off x="3533349" y="3285935"/>
            <a:ext cx="11234187" cy="1572343"/>
          </a:xfrm>
          <a:custGeom>
            <a:avLst/>
            <a:gdLst/>
            <a:ahLst/>
            <a:cxnLst/>
            <a:rect r="r" b="b" t="t" l="l"/>
            <a:pathLst>
              <a:path h="1572343" w="11234187">
                <a:moveTo>
                  <a:pt x="0" y="0"/>
                </a:moveTo>
                <a:lnTo>
                  <a:pt x="11234186" y="0"/>
                </a:lnTo>
                <a:lnTo>
                  <a:pt x="11234186" y="1572343"/>
                </a:lnTo>
                <a:lnTo>
                  <a:pt x="0" y="1572343"/>
                </a:lnTo>
                <a:lnTo>
                  <a:pt x="0" y="0"/>
                </a:lnTo>
                <a:close/>
              </a:path>
            </a:pathLst>
          </a:custGeom>
          <a:blipFill>
            <a:blip r:embed="rId3">
              <a:extLst>
                <a:ext uri="{96DAC541-7B7A-43D3-8B79-37D633B846F1}">
                  <asvg:svgBlip xmlns:asvg="http://schemas.microsoft.com/office/drawing/2016/SVG/main" r:embed="rId4"/>
                </a:ext>
              </a:extLst>
            </a:blip>
            <a:stretch>
              <a:fillRect l="0" t="-31636" r="0" b="-31636"/>
            </a:stretch>
          </a:blipFill>
        </p:spPr>
      </p:sp>
      <p:sp>
        <p:nvSpPr>
          <p:cNvPr name="TextBox 9" id="9"/>
          <p:cNvSpPr txBox="true"/>
          <p:nvPr/>
        </p:nvSpPr>
        <p:spPr>
          <a:xfrm rot="0">
            <a:off x="3657472" y="3421186"/>
            <a:ext cx="10985941" cy="1339942"/>
          </a:xfrm>
          <a:prstGeom prst="rect">
            <a:avLst/>
          </a:prstGeom>
        </p:spPr>
        <p:txBody>
          <a:bodyPr anchor="t" rtlCol="false" tIns="0" lIns="0" bIns="0" rIns="0">
            <a:spAutoFit/>
          </a:bodyPr>
          <a:lstStyle/>
          <a:p>
            <a:pPr algn="l">
              <a:lnSpc>
                <a:spcPts val="4130"/>
              </a:lnSpc>
            </a:pPr>
            <a:r>
              <a:rPr lang="en-US" sz="3824" spc="35">
                <a:solidFill>
                  <a:srgbClr val="51A5DB"/>
                </a:solidFill>
                <a:latin typeface="TT Rounds Condensed"/>
                <a:ea typeface="TT Rounds Condensed"/>
                <a:cs typeface="TT Rounds Condensed"/>
                <a:sym typeface="TT Rounds Condensed"/>
              </a:rPr>
              <a:t>Victor Navarro</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Desarrollador</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Desarrollar Backend del proyecto</a:t>
            </a:r>
          </a:p>
        </p:txBody>
      </p:sp>
      <p:grpSp>
        <p:nvGrpSpPr>
          <p:cNvPr name="Group 10" id="10"/>
          <p:cNvGrpSpPr/>
          <p:nvPr/>
        </p:nvGrpSpPr>
        <p:grpSpPr>
          <a:xfrm rot="0">
            <a:off x="3533349" y="5490616"/>
            <a:ext cx="11229517" cy="1567672"/>
            <a:chOff x="0" y="0"/>
            <a:chExt cx="15266988" cy="2131314"/>
          </a:xfrm>
        </p:grpSpPr>
        <p:sp>
          <p:nvSpPr>
            <p:cNvPr name="Freeform 11" id="11"/>
            <p:cNvSpPr/>
            <p:nvPr/>
          </p:nvSpPr>
          <p:spPr>
            <a:xfrm flipH="false" flipV="false" rot="0">
              <a:off x="0" y="0"/>
              <a:ext cx="15266924" cy="2131294"/>
            </a:xfrm>
            <a:custGeom>
              <a:avLst/>
              <a:gdLst/>
              <a:ahLst/>
              <a:cxnLst/>
              <a:rect r="r" b="b" t="t" l="l"/>
              <a:pathLst>
                <a:path h="2131294" w="15266924">
                  <a:moveTo>
                    <a:pt x="0" y="213129"/>
                  </a:moveTo>
                  <a:cubicBezTo>
                    <a:pt x="0" y="95465"/>
                    <a:pt x="121793" y="0"/>
                    <a:pt x="271907" y="0"/>
                  </a:cubicBezTo>
                  <a:lnTo>
                    <a:pt x="14995018" y="0"/>
                  </a:lnTo>
                  <a:cubicBezTo>
                    <a:pt x="15145131" y="0"/>
                    <a:pt x="15266924" y="95465"/>
                    <a:pt x="15266924" y="213129"/>
                  </a:cubicBezTo>
                  <a:lnTo>
                    <a:pt x="15266924" y="1918164"/>
                  </a:lnTo>
                  <a:cubicBezTo>
                    <a:pt x="15266924" y="2035828"/>
                    <a:pt x="15145131" y="2131294"/>
                    <a:pt x="14995018" y="2131294"/>
                  </a:cubicBezTo>
                  <a:lnTo>
                    <a:pt x="271907" y="2131294"/>
                  </a:lnTo>
                  <a:cubicBezTo>
                    <a:pt x="121793" y="2131294"/>
                    <a:pt x="0" y="2035928"/>
                    <a:pt x="0" y="1918164"/>
                  </a:cubicBezTo>
                  <a:close/>
                </a:path>
              </a:pathLst>
            </a:custGeom>
            <a:solidFill>
              <a:srgbClr val="28616A"/>
            </a:solidFill>
          </p:spPr>
        </p:sp>
      </p:grpSp>
      <p:sp>
        <p:nvSpPr>
          <p:cNvPr name="Freeform 12" id="12"/>
          <p:cNvSpPr/>
          <p:nvPr/>
        </p:nvSpPr>
        <p:spPr>
          <a:xfrm flipH="false" flipV="false" rot="0">
            <a:off x="3533349" y="5485946"/>
            <a:ext cx="11234187" cy="1572343"/>
          </a:xfrm>
          <a:custGeom>
            <a:avLst/>
            <a:gdLst/>
            <a:ahLst/>
            <a:cxnLst/>
            <a:rect r="r" b="b" t="t" l="l"/>
            <a:pathLst>
              <a:path h="1572343" w="11234187">
                <a:moveTo>
                  <a:pt x="0" y="0"/>
                </a:moveTo>
                <a:lnTo>
                  <a:pt x="11234186" y="0"/>
                </a:lnTo>
                <a:lnTo>
                  <a:pt x="11234186" y="1572342"/>
                </a:lnTo>
                <a:lnTo>
                  <a:pt x="0" y="1572342"/>
                </a:lnTo>
                <a:lnTo>
                  <a:pt x="0" y="0"/>
                </a:lnTo>
                <a:close/>
              </a:path>
            </a:pathLst>
          </a:custGeom>
          <a:blipFill>
            <a:blip r:embed="rId3">
              <a:extLst>
                <a:ext uri="{96DAC541-7B7A-43D3-8B79-37D633B846F1}">
                  <asvg:svgBlip xmlns:asvg="http://schemas.microsoft.com/office/drawing/2016/SVG/main" r:embed="rId4"/>
                </a:ext>
              </a:extLst>
            </a:blip>
            <a:stretch>
              <a:fillRect l="0" t="-31636" r="0" b="-31636"/>
            </a:stretch>
          </a:blipFill>
        </p:spPr>
      </p:sp>
      <p:sp>
        <p:nvSpPr>
          <p:cNvPr name="TextBox 13" id="13"/>
          <p:cNvSpPr txBox="true"/>
          <p:nvPr/>
        </p:nvSpPr>
        <p:spPr>
          <a:xfrm rot="0">
            <a:off x="3657472" y="5621196"/>
            <a:ext cx="10985941" cy="1339942"/>
          </a:xfrm>
          <a:prstGeom prst="rect">
            <a:avLst/>
          </a:prstGeom>
        </p:spPr>
        <p:txBody>
          <a:bodyPr anchor="t" rtlCol="false" tIns="0" lIns="0" bIns="0" rIns="0">
            <a:spAutoFit/>
          </a:bodyPr>
          <a:lstStyle/>
          <a:p>
            <a:pPr algn="l">
              <a:lnSpc>
                <a:spcPts val="4130"/>
              </a:lnSpc>
            </a:pPr>
            <a:r>
              <a:rPr lang="en-US" sz="3824" spc="35">
                <a:solidFill>
                  <a:srgbClr val="51A5DB"/>
                </a:solidFill>
                <a:latin typeface="TT Rounds Condensed"/>
                <a:ea typeface="TT Rounds Condensed"/>
                <a:cs typeface="TT Rounds Condensed"/>
                <a:sym typeface="TT Rounds Condensed"/>
              </a:rPr>
              <a:t>Gabriel Carcamo</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Desarrollador</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Diseñar la interfaz de usuario del proyecto.</a:t>
            </a:r>
          </a:p>
        </p:txBody>
      </p:sp>
      <p:grpSp>
        <p:nvGrpSpPr>
          <p:cNvPr name="Group 14" id="14"/>
          <p:cNvGrpSpPr/>
          <p:nvPr/>
        </p:nvGrpSpPr>
        <p:grpSpPr>
          <a:xfrm rot="0">
            <a:off x="3533349" y="7690628"/>
            <a:ext cx="11229517" cy="1567672"/>
            <a:chOff x="0" y="0"/>
            <a:chExt cx="15266988" cy="2131314"/>
          </a:xfrm>
        </p:grpSpPr>
        <p:sp>
          <p:nvSpPr>
            <p:cNvPr name="Freeform 15" id="15"/>
            <p:cNvSpPr/>
            <p:nvPr/>
          </p:nvSpPr>
          <p:spPr>
            <a:xfrm flipH="false" flipV="false" rot="0">
              <a:off x="0" y="0"/>
              <a:ext cx="15266924" cy="2131294"/>
            </a:xfrm>
            <a:custGeom>
              <a:avLst/>
              <a:gdLst/>
              <a:ahLst/>
              <a:cxnLst/>
              <a:rect r="r" b="b" t="t" l="l"/>
              <a:pathLst>
                <a:path h="2131294" w="15266924">
                  <a:moveTo>
                    <a:pt x="0" y="213129"/>
                  </a:moveTo>
                  <a:cubicBezTo>
                    <a:pt x="0" y="95465"/>
                    <a:pt x="121793" y="0"/>
                    <a:pt x="271907" y="0"/>
                  </a:cubicBezTo>
                  <a:lnTo>
                    <a:pt x="14995018" y="0"/>
                  </a:lnTo>
                  <a:cubicBezTo>
                    <a:pt x="15145131" y="0"/>
                    <a:pt x="15266924" y="95465"/>
                    <a:pt x="15266924" y="213129"/>
                  </a:cubicBezTo>
                  <a:lnTo>
                    <a:pt x="15266924" y="1918164"/>
                  </a:lnTo>
                  <a:cubicBezTo>
                    <a:pt x="15266924" y="2035828"/>
                    <a:pt x="15145131" y="2131294"/>
                    <a:pt x="14995018" y="2131294"/>
                  </a:cubicBezTo>
                  <a:lnTo>
                    <a:pt x="271907" y="2131294"/>
                  </a:lnTo>
                  <a:cubicBezTo>
                    <a:pt x="121793" y="2131294"/>
                    <a:pt x="0" y="2035928"/>
                    <a:pt x="0" y="1918164"/>
                  </a:cubicBezTo>
                  <a:close/>
                </a:path>
              </a:pathLst>
            </a:custGeom>
            <a:solidFill>
              <a:srgbClr val="28616A"/>
            </a:solidFill>
          </p:spPr>
        </p:sp>
      </p:grpSp>
      <p:sp>
        <p:nvSpPr>
          <p:cNvPr name="Freeform 16" id="16"/>
          <p:cNvSpPr/>
          <p:nvPr/>
        </p:nvSpPr>
        <p:spPr>
          <a:xfrm flipH="false" flipV="false" rot="0">
            <a:off x="3533349" y="7685957"/>
            <a:ext cx="11234187" cy="1572343"/>
          </a:xfrm>
          <a:custGeom>
            <a:avLst/>
            <a:gdLst/>
            <a:ahLst/>
            <a:cxnLst/>
            <a:rect r="r" b="b" t="t" l="l"/>
            <a:pathLst>
              <a:path h="1572343" w="11234187">
                <a:moveTo>
                  <a:pt x="0" y="0"/>
                </a:moveTo>
                <a:lnTo>
                  <a:pt x="11234186" y="0"/>
                </a:lnTo>
                <a:lnTo>
                  <a:pt x="11234186" y="1572343"/>
                </a:lnTo>
                <a:lnTo>
                  <a:pt x="0" y="1572343"/>
                </a:lnTo>
                <a:lnTo>
                  <a:pt x="0" y="0"/>
                </a:lnTo>
                <a:close/>
              </a:path>
            </a:pathLst>
          </a:custGeom>
          <a:blipFill>
            <a:blip r:embed="rId3">
              <a:extLst>
                <a:ext uri="{96DAC541-7B7A-43D3-8B79-37D633B846F1}">
                  <asvg:svgBlip xmlns:asvg="http://schemas.microsoft.com/office/drawing/2016/SVG/main" r:embed="rId4"/>
                </a:ext>
              </a:extLst>
            </a:blip>
            <a:stretch>
              <a:fillRect l="0" t="-31636" r="0" b="-31636"/>
            </a:stretch>
          </a:blipFill>
        </p:spPr>
      </p:sp>
      <p:sp>
        <p:nvSpPr>
          <p:cNvPr name="TextBox 17" id="17"/>
          <p:cNvSpPr txBox="true"/>
          <p:nvPr/>
        </p:nvSpPr>
        <p:spPr>
          <a:xfrm rot="0">
            <a:off x="3657472" y="7821208"/>
            <a:ext cx="10985941" cy="1339942"/>
          </a:xfrm>
          <a:prstGeom prst="rect">
            <a:avLst/>
          </a:prstGeom>
        </p:spPr>
        <p:txBody>
          <a:bodyPr anchor="t" rtlCol="false" tIns="0" lIns="0" bIns="0" rIns="0">
            <a:spAutoFit/>
          </a:bodyPr>
          <a:lstStyle/>
          <a:p>
            <a:pPr algn="l">
              <a:lnSpc>
                <a:spcPts val="4130"/>
              </a:lnSpc>
            </a:pPr>
            <a:r>
              <a:rPr lang="en-US" sz="3824" spc="35">
                <a:solidFill>
                  <a:srgbClr val="51A5DB"/>
                </a:solidFill>
                <a:latin typeface="TT Rounds Condensed"/>
                <a:ea typeface="TT Rounds Condensed"/>
                <a:cs typeface="TT Rounds Condensed"/>
                <a:sym typeface="TT Rounds Condensed"/>
              </a:rPr>
              <a:t>Christopher Valenzuela</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Desarrollador</a:t>
            </a:r>
          </a:p>
          <a:p>
            <a:pPr algn="l" marL="532459" indent="-177486" lvl="2">
              <a:lnSpc>
                <a:spcPts val="3177"/>
              </a:lnSpc>
              <a:buFont typeface="Arial"/>
              <a:buChar char="⚬"/>
            </a:pPr>
            <a:r>
              <a:rPr lang="en-US" sz="2942" spc="27">
                <a:solidFill>
                  <a:srgbClr val="51A5DB"/>
                </a:solidFill>
                <a:latin typeface="TT Rounds Condensed"/>
                <a:ea typeface="TT Rounds Condensed"/>
                <a:cs typeface="TT Rounds Condensed"/>
                <a:sym typeface="TT Rounds Condensed"/>
              </a:rPr>
              <a:t>Desarrollador Frontend del proyecto.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0" y="1741994"/>
            <a:ext cx="18105118" cy="819150"/>
          </a:xfrm>
          <a:prstGeom prst="rect">
            <a:avLst/>
          </a:prstGeom>
        </p:spPr>
        <p:txBody>
          <a:bodyPr anchor="t" rtlCol="false" tIns="0" lIns="0" bIns="0" rIns="0">
            <a:spAutoFit/>
          </a:bodyPr>
          <a:lstStyle/>
          <a:p>
            <a:pPr algn="ctr">
              <a:lnSpc>
                <a:spcPts val="6480"/>
              </a:lnSpc>
            </a:pPr>
            <a:r>
              <a:rPr lang="en-US" sz="5400" spc="-135">
                <a:solidFill>
                  <a:srgbClr val="FFFFFF"/>
                </a:solidFill>
                <a:latin typeface="Cardo"/>
                <a:ea typeface="Cardo"/>
                <a:cs typeface="Cardo"/>
                <a:sym typeface="Cardo"/>
              </a:rPr>
              <a:t>DESCRIPCIÓN DEL PROYECTO</a:t>
            </a:r>
          </a:p>
        </p:txBody>
      </p:sp>
      <p:sp>
        <p:nvSpPr>
          <p:cNvPr name="AutoShape 4" id="4"/>
          <p:cNvSpPr/>
          <p:nvPr/>
        </p:nvSpPr>
        <p:spPr>
          <a:xfrm rot="13305">
            <a:off x="-11929" y="1137040"/>
            <a:ext cx="6152284" cy="0"/>
          </a:xfrm>
          <a:prstGeom prst="line">
            <a:avLst/>
          </a:prstGeom>
          <a:ln cap="rnd" w="9525">
            <a:solidFill>
              <a:srgbClr val="FFFFFF"/>
            </a:solidFill>
            <a:prstDash val="solid"/>
            <a:headEnd type="none" len="sm" w="sm"/>
            <a:tailEnd type="none" len="sm" w="sm"/>
          </a:ln>
        </p:spPr>
      </p:sp>
      <p:grpSp>
        <p:nvGrpSpPr>
          <p:cNvPr name="Group 5" id="5"/>
          <p:cNvGrpSpPr/>
          <p:nvPr/>
        </p:nvGrpSpPr>
        <p:grpSpPr>
          <a:xfrm rot="0">
            <a:off x="1062839" y="3245128"/>
            <a:ext cx="6542107" cy="6229883"/>
            <a:chOff x="0" y="0"/>
            <a:chExt cx="8722810" cy="8306511"/>
          </a:xfrm>
        </p:grpSpPr>
        <p:sp>
          <p:nvSpPr>
            <p:cNvPr name="Freeform 6" id="6"/>
            <p:cNvSpPr/>
            <p:nvPr/>
          </p:nvSpPr>
          <p:spPr>
            <a:xfrm flipH="false" flipV="false" rot="0">
              <a:off x="12700" y="12848"/>
              <a:ext cx="8697468" cy="8280890"/>
            </a:xfrm>
            <a:custGeom>
              <a:avLst/>
              <a:gdLst/>
              <a:ahLst/>
              <a:cxnLst/>
              <a:rect r="r" b="b" t="t" l="l"/>
              <a:pathLst>
                <a:path h="8280890" w="8697468">
                  <a:moveTo>
                    <a:pt x="0" y="902725"/>
                  </a:moveTo>
                  <a:cubicBezTo>
                    <a:pt x="0" y="404209"/>
                    <a:pt x="399542" y="0"/>
                    <a:pt x="892429" y="0"/>
                  </a:cubicBezTo>
                  <a:lnTo>
                    <a:pt x="7805039" y="0"/>
                  </a:lnTo>
                  <a:cubicBezTo>
                    <a:pt x="8297926" y="0"/>
                    <a:pt x="8697468" y="404209"/>
                    <a:pt x="8697468" y="902725"/>
                  </a:cubicBezTo>
                  <a:lnTo>
                    <a:pt x="8697468" y="7378166"/>
                  </a:lnTo>
                  <a:cubicBezTo>
                    <a:pt x="8697468" y="7876681"/>
                    <a:pt x="8297926" y="8280891"/>
                    <a:pt x="7805039" y="8280891"/>
                  </a:cubicBezTo>
                  <a:lnTo>
                    <a:pt x="892429" y="8280891"/>
                  </a:lnTo>
                  <a:cubicBezTo>
                    <a:pt x="399542" y="8280762"/>
                    <a:pt x="0" y="7876681"/>
                    <a:pt x="0" y="7378166"/>
                  </a:cubicBezTo>
                  <a:close/>
                </a:path>
              </a:pathLst>
            </a:custGeom>
            <a:solidFill>
              <a:srgbClr val="253439"/>
            </a:solidFill>
          </p:spPr>
        </p:sp>
        <p:sp>
          <p:nvSpPr>
            <p:cNvPr name="Freeform 7" id="7"/>
            <p:cNvSpPr/>
            <p:nvPr/>
          </p:nvSpPr>
          <p:spPr>
            <a:xfrm flipH="false" flipV="false" rot="0">
              <a:off x="0" y="0"/>
              <a:ext cx="8722868" cy="8306586"/>
            </a:xfrm>
            <a:custGeom>
              <a:avLst/>
              <a:gdLst/>
              <a:ahLst/>
              <a:cxnLst/>
              <a:rect r="r" b="b" t="t" l="l"/>
              <a:pathLst>
                <a:path h="8306586" w="8722868">
                  <a:moveTo>
                    <a:pt x="0" y="915573"/>
                  </a:moveTo>
                  <a:cubicBezTo>
                    <a:pt x="0" y="409862"/>
                    <a:pt x="405257" y="0"/>
                    <a:pt x="905129" y="0"/>
                  </a:cubicBezTo>
                  <a:lnTo>
                    <a:pt x="7817739" y="0"/>
                  </a:lnTo>
                  <a:lnTo>
                    <a:pt x="7817739" y="12848"/>
                  </a:lnTo>
                  <a:lnTo>
                    <a:pt x="7817739" y="0"/>
                  </a:lnTo>
                  <a:cubicBezTo>
                    <a:pt x="8317611" y="0"/>
                    <a:pt x="8722868" y="409862"/>
                    <a:pt x="8722868" y="915573"/>
                  </a:cubicBezTo>
                  <a:lnTo>
                    <a:pt x="8710168" y="915573"/>
                  </a:lnTo>
                  <a:lnTo>
                    <a:pt x="8722868" y="915573"/>
                  </a:lnTo>
                  <a:lnTo>
                    <a:pt x="8722868" y="7391014"/>
                  </a:lnTo>
                  <a:lnTo>
                    <a:pt x="8710168" y="7391014"/>
                  </a:lnTo>
                  <a:lnTo>
                    <a:pt x="8722868" y="7391014"/>
                  </a:lnTo>
                  <a:cubicBezTo>
                    <a:pt x="8722868" y="7896596"/>
                    <a:pt x="8317611" y="8306586"/>
                    <a:pt x="7817739" y="8306586"/>
                  </a:cubicBezTo>
                  <a:lnTo>
                    <a:pt x="7817739" y="8293739"/>
                  </a:lnTo>
                  <a:lnTo>
                    <a:pt x="7817739" y="8306586"/>
                  </a:lnTo>
                  <a:lnTo>
                    <a:pt x="905129" y="8306586"/>
                  </a:lnTo>
                  <a:lnTo>
                    <a:pt x="905129" y="8293739"/>
                  </a:lnTo>
                  <a:lnTo>
                    <a:pt x="905129" y="8306586"/>
                  </a:lnTo>
                  <a:cubicBezTo>
                    <a:pt x="405257" y="8306459"/>
                    <a:pt x="0" y="7896596"/>
                    <a:pt x="0" y="7391014"/>
                  </a:cubicBezTo>
                  <a:lnTo>
                    <a:pt x="0" y="915573"/>
                  </a:lnTo>
                  <a:lnTo>
                    <a:pt x="12700" y="915573"/>
                  </a:lnTo>
                  <a:lnTo>
                    <a:pt x="0" y="915573"/>
                  </a:lnTo>
                  <a:moveTo>
                    <a:pt x="25400" y="915573"/>
                  </a:moveTo>
                  <a:lnTo>
                    <a:pt x="25400" y="7391014"/>
                  </a:lnTo>
                  <a:lnTo>
                    <a:pt x="12700" y="7391014"/>
                  </a:lnTo>
                  <a:lnTo>
                    <a:pt x="25400" y="7391014"/>
                  </a:lnTo>
                  <a:cubicBezTo>
                    <a:pt x="25400" y="7882463"/>
                    <a:pt x="419227" y="8280762"/>
                    <a:pt x="905129" y="8280762"/>
                  </a:cubicBezTo>
                  <a:lnTo>
                    <a:pt x="7817739" y="8280762"/>
                  </a:lnTo>
                  <a:cubicBezTo>
                    <a:pt x="8303640" y="8280762"/>
                    <a:pt x="8697468" y="7882334"/>
                    <a:pt x="8697468" y="7390885"/>
                  </a:cubicBezTo>
                  <a:lnTo>
                    <a:pt x="8697468" y="915573"/>
                  </a:lnTo>
                  <a:cubicBezTo>
                    <a:pt x="8697468" y="424124"/>
                    <a:pt x="8303514" y="25697"/>
                    <a:pt x="7817739" y="25697"/>
                  </a:cubicBezTo>
                  <a:lnTo>
                    <a:pt x="905129" y="25697"/>
                  </a:lnTo>
                  <a:lnTo>
                    <a:pt x="905129" y="12848"/>
                  </a:lnTo>
                  <a:lnTo>
                    <a:pt x="905129" y="25697"/>
                  </a:lnTo>
                  <a:cubicBezTo>
                    <a:pt x="419227" y="25697"/>
                    <a:pt x="25400" y="424124"/>
                    <a:pt x="25400" y="915573"/>
                  </a:cubicBezTo>
                  <a:close/>
                </a:path>
              </a:pathLst>
            </a:custGeom>
            <a:solidFill>
              <a:srgbClr val="7C898B"/>
            </a:solidFill>
          </p:spPr>
        </p:sp>
        <p:sp>
          <p:nvSpPr>
            <p:cNvPr name="TextBox 8" id="8"/>
            <p:cNvSpPr txBox="true"/>
            <p:nvPr/>
          </p:nvSpPr>
          <p:spPr>
            <a:xfrm>
              <a:off x="0" y="0"/>
              <a:ext cx="8722810" cy="8306511"/>
            </a:xfrm>
            <a:prstGeom prst="rect">
              <a:avLst/>
            </a:prstGeom>
          </p:spPr>
          <p:txBody>
            <a:bodyPr anchor="t" rtlCol="false" tIns="50800" lIns="50800" bIns="50800" rIns="50800"/>
            <a:lstStyle/>
            <a:p>
              <a:pPr algn="ctr">
                <a:lnSpc>
                  <a:spcPts val="5040"/>
                </a:lnSpc>
              </a:pPr>
              <a:r>
                <a:rPr lang="en-US" sz="4200" spc="336" u="sng">
                  <a:solidFill>
                    <a:srgbClr val="FFFFFF"/>
                  </a:solidFill>
                  <a:latin typeface="Didact Gothic"/>
                  <a:ea typeface="Didact Gothic"/>
                  <a:cs typeface="Didact Gothic"/>
                  <a:sym typeface="Didact Gothic"/>
                </a:rPr>
                <a:t>Problema </a:t>
              </a:r>
            </a:p>
            <a:p>
              <a:pPr algn="ctr">
                <a:lnSpc>
                  <a:spcPts val="3240"/>
                </a:lnSpc>
              </a:pPr>
            </a:p>
            <a:p>
              <a:pPr algn="ctr">
                <a:lnSpc>
                  <a:spcPts val="3240"/>
                </a:lnSpc>
              </a:pPr>
              <a:r>
                <a:rPr lang="en-US" sz="2700" spc="108">
                  <a:solidFill>
                    <a:srgbClr val="FFFFFF"/>
                  </a:solidFill>
                  <a:latin typeface="Didact Gothic"/>
                  <a:ea typeface="Didact Gothic"/>
                  <a:cs typeface="Didact Gothic"/>
                  <a:sym typeface="Didact Gothic"/>
                </a:rPr>
                <a:t>La ausencia de un sistema integrado, complica la gestión eficiente de actividades, proyectos y la comunicación entre los miembros de las juntas de vecinos, lo que no solo dificulta la organización, sino que también afecta la eficiencia de la junta en la administración de certificados de residencia, arriendos de espacios comunitarios y en las distintas funciones que se cumplen en una junta de vecinos</a:t>
              </a:r>
            </a:p>
          </p:txBody>
        </p:sp>
      </p:grpSp>
      <p:grpSp>
        <p:nvGrpSpPr>
          <p:cNvPr name="Group 9" id="9"/>
          <p:cNvGrpSpPr/>
          <p:nvPr/>
        </p:nvGrpSpPr>
        <p:grpSpPr>
          <a:xfrm rot="0">
            <a:off x="10358593" y="3256463"/>
            <a:ext cx="6542107" cy="6157952"/>
            <a:chOff x="0" y="0"/>
            <a:chExt cx="8722810" cy="8210602"/>
          </a:xfrm>
        </p:grpSpPr>
        <p:sp>
          <p:nvSpPr>
            <p:cNvPr name="Freeform 10" id="10"/>
            <p:cNvSpPr/>
            <p:nvPr/>
          </p:nvSpPr>
          <p:spPr>
            <a:xfrm flipH="false" flipV="false" rot="0">
              <a:off x="12700" y="12700"/>
              <a:ext cx="8697468" cy="8185277"/>
            </a:xfrm>
            <a:custGeom>
              <a:avLst/>
              <a:gdLst/>
              <a:ahLst/>
              <a:cxnLst/>
              <a:rect r="r" b="b" t="t" l="l"/>
              <a:pathLst>
                <a:path h="8185277" w="8697468">
                  <a:moveTo>
                    <a:pt x="0" y="892302"/>
                  </a:moveTo>
                  <a:cubicBezTo>
                    <a:pt x="0" y="399542"/>
                    <a:pt x="399542" y="0"/>
                    <a:pt x="892429" y="0"/>
                  </a:cubicBezTo>
                  <a:lnTo>
                    <a:pt x="7805039" y="0"/>
                  </a:lnTo>
                  <a:cubicBezTo>
                    <a:pt x="8297926" y="0"/>
                    <a:pt x="8697468" y="399542"/>
                    <a:pt x="8697468" y="892302"/>
                  </a:cubicBezTo>
                  <a:lnTo>
                    <a:pt x="8697468" y="7292975"/>
                  </a:lnTo>
                  <a:cubicBezTo>
                    <a:pt x="8697468" y="7785735"/>
                    <a:pt x="8297926" y="8185277"/>
                    <a:pt x="7805039" y="8185277"/>
                  </a:cubicBezTo>
                  <a:lnTo>
                    <a:pt x="892429" y="8185277"/>
                  </a:lnTo>
                  <a:cubicBezTo>
                    <a:pt x="399542" y="8185150"/>
                    <a:pt x="0" y="7785735"/>
                    <a:pt x="0" y="7292975"/>
                  </a:cubicBezTo>
                  <a:close/>
                </a:path>
              </a:pathLst>
            </a:custGeom>
            <a:solidFill>
              <a:srgbClr val="253439"/>
            </a:solidFill>
          </p:spPr>
        </p:sp>
        <p:sp>
          <p:nvSpPr>
            <p:cNvPr name="Freeform 11" id="11"/>
            <p:cNvSpPr/>
            <p:nvPr/>
          </p:nvSpPr>
          <p:spPr>
            <a:xfrm flipH="false" flipV="false" rot="0">
              <a:off x="0" y="0"/>
              <a:ext cx="8722868" cy="8210677"/>
            </a:xfrm>
            <a:custGeom>
              <a:avLst/>
              <a:gdLst/>
              <a:ahLst/>
              <a:cxnLst/>
              <a:rect r="r" b="b" t="t" l="l"/>
              <a:pathLst>
                <a:path h="8210677" w="8722868">
                  <a:moveTo>
                    <a:pt x="0" y="905002"/>
                  </a:moveTo>
                  <a:cubicBezTo>
                    <a:pt x="0" y="405130"/>
                    <a:pt x="405257" y="0"/>
                    <a:pt x="905129" y="0"/>
                  </a:cubicBezTo>
                  <a:lnTo>
                    <a:pt x="7817739" y="0"/>
                  </a:lnTo>
                  <a:lnTo>
                    <a:pt x="7817739" y="12700"/>
                  </a:lnTo>
                  <a:lnTo>
                    <a:pt x="7817739" y="0"/>
                  </a:lnTo>
                  <a:cubicBezTo>
                    <a:pt x="8317611" y="0"/>
                    <a:pt x="8722868" y="405130"/>
                    <a:pt x="8722868" y="905002"/>
                  </a:cubicBezTo>
                  <a:lnTo>
                    <a:pt x="8710168" y="905002"/>
                  </a:lnTo>
                  <a:lnTo>
                    <a:pt x="8722868" y="905002"/>
                  </a:lnTo>
                  <a:lnTo>
                    <a:pt x="8722868" y="7305675"/>
                  </a:lnTo>
                  <a:lnTo>
                    <a:pt x="8710168" y="7305675"/>
                  </a:lnTo>
                  <a:lnTo>
                    <a:pt x="8722868" y="7305675"/>
                  </a:lnTo>
                  <a:cubicBezTo>
                    <a:pt x="8722868" y="7805420"/>
                    <a:pt x="8317611" y="8210677"/>
                    <a:pt x="7817739" y="8210677"/>
                  </a:cubicBezTo>
                  <a:lnTo>
                    <a:pt x="7817739" y="8197977"/>
                  </a:lnTo>
                  <a:lnTo>
                    <a:pt x="7817739" y="8210677"/>
                  </a:lnTo>
                  <a:lnTo>
                    <a:pt x="905129" y="8210677"/>
                  </a:lnTo>
                  <a:lnTo>
                    <a:pt x="905129" y="8197977"/>
                  </a:lnTo>
                  <a:lnTo>
                    <a:pt x="905129" y="8210677"/>
                  </a:lnTo>
                  <a:cubicBezTo>
                    <a:pt x="405257" y="8210550"/>
                    <a:pt x="0" y="7805420"/>
                    <a:pt x="0" y="7305675"/>
                  </a:cubicBezTo>
                  <a:lnTo>
                    <a:pt x="0" y="905002"/>
                  </a:lnTo>
                  <a:lnTo>
                    <a:pt x="12700" y="905002"/>
                  </a:lnTo>
                  <a:lnTo>
                    <a:pt x="0" y="905002"/>
                  </a:lnTo>
                  <a:moveTo>
                    <a:pt x="25400" y="905002"/>
                  </a:moveTo>
                  <a:lnTo>
                    <a:pt x="25400" y="7305675"/>
                  </a:lnTo>
                  <a:lnTo>
                    <a:pt x="12700" y="7305675"/>
                  </a:lnTo>
                  <a:lnTo>
                    <a:pt x="25400" y="7305675"/>
                  </a:lnTo>
                  <a:cubicBezTo>
                    <a:pt x="25400" y="7791450"/>
                    <a:pt x="419227" y="8185150"/>
                    <a:pt x="905129" y="8185150"/>
                  </a:cubicBezTo>
                  <a:lnTo>
                    <a:pt x="7817739" y="8185150"/>
                  </a:lnTo>
                  <a:cubicBezTo>
                    <a:pt x="8303640" y="8185150"/>
                    <a:pt x="8697468" y="7791323"/>
                    <a:pt x="8697468" y="7305548"/>
                  </a:cubicBezTo>
                  <a:lnTo>
                    <a:pt x="8697468" y="905002"/>
                  </a:lnTo>
                  <a:cubicBezTo>
                    <a:pt x="8697468" y="419227"/>
                    <a:pt x="8303514" y="25400"/>
                    <a:pt x="7817739" y="25400"/>
                  </a:cubicBezTo>
                  <a:lnTo>
                    <a:pt x="905129" y="25400"/>
                  </a:lnTo>
                  <a:lnTo>
                    <a:pt x="905129" y="12700"/>
                  </a:lnTo>
                  <a:lnTo>
                    <a:pt x="905129" y="25400"/>
                  </a:lnTo>
                  <a:cubicBezTo>
                    <a:pt x="419227" y="25400"/>
                    <a:pt x="25400" y="419227"/>
                    <a:pt x="25400" y="905002"/>
                  </a:cubicBezTo>
                  <a:close/>
                </a:path>
              </a:pathLst>
            </a:custGeom>
            <a:solidFill>
              <a:srgbClr val="7C898B"/>
            </a:solidFill>
          </p:spPr>
        </p:sp>
        <p:sp>
          <p:nvSpPr>
            <p:cNvPr name="TextBox 12" id="12"/>
            <p:cNvSpPr txBox="true"/>
            <p:nvPr/>
          </p:nvSpPr>
          <p:spPr>
            <a:xfrm>
              <a:off x="0" y="0"/>
              <a:ext cx="8722810" cy="8210602"/>
            </a:xfrm>
            <a:prstGeom prst="rect">
              <a:avLst/>
            </a:prstGeom>
          </p:spPr>
          <p:txBody>
            <a:bodyPr anchor="t" rtlCol="false" tIns="50800" lIns="50800" bIns="50800" rIns="50800"/>
            <a:lstStyle/>
            <a:p>
              <a:pPr algn="ctr">
                <a:lnSpc>
                  <a:spcPts val="5040"/>
                </a:lnSpc>
              </a:pPr>
              <a:r>
                <a:rPr lang="en-US" sz="4200" spc="336" u="sng">
                  <a:solidFill>
                    <a:srgbClr val="FFFFFF"/>
                  </a:solidFill>
                  <a:latin typeface="Didact Gothic"/>
                  <a:ea typeface="Didact Gothic"/>
                  <a:cs typeface="Didact Gothic"/>
                  <a:sym typeface="Didact Gothic"/>
                </a:rPr>
                <a:t>Propuesta de solución</a:t>
              </a:r>
            </a:p>
            <a:p>
              <a:pPr algn="just">
                <a:lnSpc>
                  <a:spcPts val="3240"/>
                </a:lnSpc>
              </a:pPr>
            </a:p>
            <a:p>
              <a:pPr algn="ctr">
                <a:lnSpc>
                  <a:spcPts val="3240"/>
                </a:lnSpc>
              </a:pPr>
              <a:r>
                <a:rPr lang="en-US" sz="2700" spc="108">
                  <a:solidFill>
                    <a:srgbClr val="FFFFFF"/>
                  </a:solidFill>
                  <a:latin typeface="Didact Gothic"/>
                  <a:ea typeface="Didact Gothic"/>
                  <a:cs typeface="Didact Gothic"/>
                  <a:sym typeface="Didact Gothic"/>
                </a:rPr>
                <a:t>Creación de un sistema web y/o aplicación móvil que optimice la gestión de la unidad territorial, permitiendo la inscripción de vecinos, la solicitud de certificados de residencia, la postulación a proyectos vecinales, entre otras funciones.</a:t>
              </a:r>
            </a:p>
          </p:txBody>
        </p:sp>
      </p:grpSp>
      <p:grpSp>
        <p:nvGrpSpPr>
          <p:cNvPr name="Group 13" id="13"/>
          <p:cNvGrpSpPr/>
          <p:nvPr/>
        </p:nvGrpSpPr>
        <p:grpSpPr>
          <a:xfrm rot="0">
            <a:off x="8175830" y="5594862"/>
            <a:ext cx="1729863" cy="1154676"/>
            <a:chOff x="0" y="0"/>
            <a:chExt cx="2306484" cy="1539568"/>
          </a:xfrm>
        </p:grpSpPr>
        <p:sp>
          <p:nvSpPr>
            <p:cNvPr name="Freeform 14" id="14"/>
            <p:cNvSpPr/>
            <p:nvPr/>
          </p:nvSpPr>
          <p:spPr>
            <a:xfrm flipH="false" flipV="false" rot="0">
              <a:off x="12700" y="12700"/>
              <a:ext cx="2281174" cy="1514094"/>
            </a:xfrm>
            <a:custGeom>
              <a:avLst/>
              <a:gdLst/>
              <a:ahLst/>
              <a:cxnLst/>
              <a:rect r="r" b="b" t="t" l="l"/>
              <a:pathLst>
                <a:path h="1514094" w="2281174">
                  <a:moveTo>
                    <a:pt x="0" y="378587"/>
                  </a:moveTo>
                  <a:lnTo>
                    <a:pt x="1519809" y="378587"/>
                  </a:lnTo>
                  <a:lnTo>
                    <a:pt x="1519809" y="0"/>
                  </a:lnTo>
                  <a:lnTo>
                    <a:pt x="2281174" y="757047"/>
                  </a:lnTo>
                  <a:lnTo>
                    <a:pt x="1519809" y="1514094"/>
                  </a:lnTo>
                  <a:lnTo>
                    <a:pt x="1519809" y="1135634"/>
                  </a:lnTo>
                  <a:lnTo>
                    <a:pt x="0" y="1135634"/>
                  </a:lnTo>
                  <a:close/>
                </a:path>
              </a:pathLst>
            </a:custGeom>
            <a:solidFill>
              <a:srgbClr val="7C898B"/>
            </a:solidFill>
          </p:spPr>
        </p:sp>
        <p:sp>
          <p:nvSpPr>
            <p:cNvPr name="Freeform 15" id="15"/>
            <p:cNvSpPr/>
            <p:nvPr/>
          </p:nvSpPr>
          <p:spPr>
            <a:xfrm flipH="false" flipV="false" rot="0">
              <a:off x="0" y="-889"/>
              <a:ext cx="2306447" cy="1541399"/>
            </a:xfrm>
            <a:custGeom>
              <a:avLst/>
              <a:gdLst/>
              <a:ahLst/>
              <a:cxnLst/>
              <a:rect r="r" b="b" t="t" l="l"/>
              <a:pathLst>
                <a:path h="1541399" w="2306447">
                  <a:moveTo>
                    <a:pt x="12700" y="379476"/>
                  </a:moveTo>
                  <a:lnTo>
                    <a:pt x="1532509" y="379476"/>
                  </a:lnTo>
                  <a:lnTo>
                    <a:pt x="1532509" y="392176"/>
                  </a:lnTo>
                  <a:lnTo>
                    <a:pt x="1519809" y="392176"/>
                  </a:lnTo>
                  <a:lnTo>
                    <a:pt x="1519809" y="13589"/>
                  </a:lnTo>
                  <a:cubicBezTo>
                    <a:pt x="1519809" y="8509"/>
                    <a:pt x="1522857" y="3810"/>
                    <a:pt x="1527683" y="1905"/>
                  </a:cubicBezTo>
                  <a:cubicBezTo>
                    <a:pt x="1532509" y="0"/>
                    <a:pt x="1537843" y="1016"/>
                    <a:pt x="1541526" y="4572"/>
                  </a:cubicBezTo>
                  <a:lnTo>
                    <a:pt x="2302764" y="761619"/>
                  </a:lnTo>
                  <a:cubicBezTo>
                    <a:pt x="2305177" y="764032"/>
                    <a:pt x="2306447" y="767207"/>
                    <a:pt x="2306447" y="770636"/>
                  </a:cubicBezTo>
                  <a:cubicBezTo>
                    <a:pt x="2306447" y="774065"/>
                    <a:pt x="2305050" y="777240"/>
                    <a:pt x="2302764" y="779653"/>
                  </a:cubicBezTo>
                  <a:lnTo>
                    <a:pt x="1541399" y="1536700"/>
                  </a:lnTo>
                  <a:cubicBezTo>
                    <a:pt x="1537716" y="1540256"/>
                    <a:pt x="1532255" y="1541399"/>
                    <a:pt x="1527556" y="1539367"/>
                  </a:cubicBezTo>
                  <a:cubicBezTo>
                    <a:pt x="1522857" y="1537335"/>
                    <a:pt x="1519682" y="1532763"/>
                    <a:pt x="1519682" y="1527683"/>
                  </a:cubicBezTo>
                  <a:lnTo>
                    <a:pt x="1519682" y="1149223"/>
                  </a:lnTo>
                  <a:lnTo>
                    <a:pt x="1532382" y="1149223"/>
                  </a:lnTo>
                  <a:lnTo>
                    <a:pt x="1532382" y="1161923"/>
                  </a:lnTo>
                  <a:lnTo>
                    <a:pt x="12700" y="1161923"/>
                  </a:lnTo>
                  <a:cubicBezTo>
                    <a:pt x="5715" y="1161923"/>
                    <a:pt x="0" y="1156208"/>
                    <a:pt x="0" y="1149223"/>
                  </a:cubicBezTo>
                  <a:lnTo>
                    <a:pt x="0" y="392176"/>
                  </a:lnTo>
                  <a:cubicBezTo>
                    <a:pt x="0" y="385191"/>
                    <a:pt x="5715" y="379476"/>
                    <a:pt x="12700" y="379476"/>
                  </a:cubicBezTo>
                  <a:moveTo>
                    <a:pt x="12700" y="404876"/>
                  </a:moveTo>
                  <a:lnTo>
                    <a:pt x="12700" y="392176"/>
                  </a:lnTo>
                  <a:lnTo>
                    <a:pt x="25400" y="392176"/>
                  </a:lnTo>
                  <a:lnTo>
                    <a:pt x="25400" y="1149223"/>
                  </a:lnTo>
                  <a:lnTo>
                    <a:pt x="12700" y="1149223"/>
                  </a:lnTo>
                  <a:lnTo>
                    <a:pt x="12700" y="1136523"/>
                  </a:lnTo>
                  <a:lnTo>
                    <a:pt x="1532509" y="1136523"/>
                  </a:lnTo>
                  <a:cubicBezTo>
                    <a:pt x="1539494" y="1136523"/>
                    <a:pt x="1545209" y="1142238"/>
                    <a:pt x="1545209" y="1149223"/>
                  </a:cubicBezTo>
                  <a:lnTo>
                    <a:pt x="1545209" y="1527810"/>
                  </a:lnTo>
                  <a:lnTo>
                    <a:pt x="1532509" y="1527810"/>
                  </a:lnTo>
                  <a:lnTo>
                    <a:pt x="1523492" y="1518793"/>
                  </a:lnTo>
                  <a:lnTo>
                    <a:pt x="2284857" y="761619"/>
                  </a:lnTo>
                  <a:lnTo>
                    <a:pt x="2293874" y="770636"/>
                  </a:lnTo>
                  <a:lnTo>
                    <a:pt x="2284857" y="779653"/>
                  </a:lnTo>
                  <a:lnTo>
                    <a:pt x="1523492" y="22606"/>
                  </a:lnTo>
                  <a:lnTo>
                    <a:pt x="1532509" y="13589"/>
                  </a:lnTo>
                  <a:lnTo>
                    <a:pt x="1545209" y="13589"/>
                  </a:lnTo>
                  <a:lnTo>
                    <a:pt x="1545209" y="392176"/>
                  </a:lnTo>
                  <a:cubicBezTo>
                    <a:pt x="1545209" y="399161"/>
                    <a:pt x="1539494" y="404876"/>
                    <a:pt x="1532509" y="404876"/>
                  </a:cubicBezTo>
                  <a:lnTo>
                    <a:pt x="12700" y="404876"/>
                  </a:lnTo>
                  <a:close/>
                </a:path>
              </a:pathLst>
            </a:custGeom>
            <a:solidFill>
              <a:srgbClr val="FFFFFF"/>
            </a:solidFill>
          </p:spPr>
        </p:sp>
      </p:grpSp>
      <p:sp>
        <p:nvSpPr>
          <p:cNvPr name="TextBox 16" id="16"/>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108">
                <a:solidFill>
                  <a:srgbClr val="FFFFFF"/>
                </a:solidFill>
                <a:latin typeface="Didact Gothic"/>
                <a:ea typeface="Didact Gothic"/>
                <a:cs typeface="Didact Gothic"/>
                <a:sym typeface="Didact Gothic"/>
              </a:rPr>
              <a:t>PROYECTO “Red Vecinal”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2" y="1613178"/>
            <a:ext cx="18105118" cy="809625"/>
          </a:xfrm>
          <a:prstGeom prst="rect">
            <a:avLst/>
          </a:prstGeom>
        </p:spPr>
        <p:txBody>
          <a:bodyPr anchor="t" rtlCol="false" tIns="0" lIns="0" bIns="0" rIns="0">
            <a:spAutoFit/>
          </a:bodyPr>
          <a:lstStyle/>
          <a:p>
            <a:pPr algn="ctr">
              <a:lnSpc>
                <a:spcPts val="6480"/>
              </a:lnSpc>
            </a:pPr>
            <a:r>
              <a:rPr lang="en-US" sz="5400" spc="432">
                <a:solidFill>
                  <a:srgbClr val="FFFFFF"/>
                </a:solidFill>
                <a:latin typeface="Didact Gothic"/>
                <a:ea typeface="Didact Gothic"/>
                <a:cs typeface="Didact Gothic"/>
                <a:sym typeface="Didact Gothic"/>
              </a:rPr>
              <a:t>Objetivo General</a:t>
            </a:r>
          </a:p>
        </p:txBody>
      </p:sp>
      <p:sp>
        <p:nvSpPr>
          <p:cNvPr name="AutoShape 4" id="4"/>
          <p:cNvSpPr/>
          <p:nvPr/>
        </p:nvSpPr>
        <p:spPr>
          <a:xfrm rot="13305">
            <a:off x="-11929" y="1137040"/>
            <a:ext cx="6152284" cy="0"/>
          </a:xfrm>
          <a:prstGeom prst="line">
            <a:avLst/>
          </a:prstGeom>
          <a:ln cap="rnd" w="9525">
            <a:solidFill>
              <a:srgbClr val="B29E84"/>
            </a:solidFill>
            <a:prstDash val="solid"/>
            <a:headEnd type="none" len="sm" w="sm"/>
            <a:tailEnd type="none" len="sm" w="sm"/>
          </a:ln>
        </p:spPr>
      </p:sp>
      <p:sp>
        <p:nvSpPr>
          <p:cNvPr name="TextBox 5" id="5"/>
          <p:cNvSpPr txBox="true"/>
          <p:nvPr/>
        </p:nvSpPr>
        <p:spPr>
          <a:xfrm rot="0">
            <a:off x="91439" y="5313123"/>
            <a:ext cx="18105118" cy="809625"/>
          </a:xfrm>
          <a:prstGeom prst="rect">
            <a:avLst/>
          </a:prstGeom>
        </p:spPr>
        <p:txBody>
          <a:bodyPr anchor="t" rtlCol="false" tIns="0" lIns="0" bIns="0" rIns="0">
            <a:spAutoFit/>
          </a:bodyPr>
          <a:lstStyle/>
          <a:p>
            <a:pPr algn="ctr">
              <a:lnSpc>
                <a:spcPts val="6480"/>
              </a:lnSpc>
            </a:pPr>
            <a:r>
              <a:rPr lang="en-US" sz="5400" spc="432">
                <a:solidFill>
                  <a:srgbClr val="FFFFFF"/>
                </a:solidFill>
                <a:latin typeface="Didact Gothic"/>
                <a:ea typeface="Didact Gothic"/>
                <a:cs typeface="Didact Gothic"/>
                <a:sym typeface="Didact Gothic"/>
              </a:rPr>
              <a:t>Objetivos Específicos</a:t>
            </a:r>
          </a:p>
        </p:txBody>
      </p:sp>
      <p:grpSp>
        <p:nvGrpSpPr>
          <p:cNvPr name="Group 6" id="6"/>
          <p:cNvGrpSpPr/>
          <p:nvPr/>
        </p:nvGrpSpPr>
        <p:grpSpPr>
          <a:xfrm rot="0">
            <a:off x="912250" y="2532809"/>
            <a:ext cx="16463500" cy="2381881"/>
            <a:chOff x="0" y="0"/>
            <a:chExt cx="21951334" cy="3175842"/>
          </a:xfrm>
        </p:grpSpPr>
        <p:sp>
          <p:nvSpPr>
            <p:cNvPr name="Freeform 7" id="7"/>
            <p:cNvSpPr/>
            <p:nvPr/>
          </p:nvSpPr>
          <p:spPr>
            <a:xfrm flipH="false" flipV="false" rot="0">
              <a:off x="12700" y="12700"/>
              <a:ext cx="21925914" cy="3150489"/>
            </a:xfrm>
            <a:custGeom>
              <a:avLst/>
              <a:gdLst/>
              <a:ahLst/>
              <a:cxnLst/>
              <a:rect r="r" b="b" t="t" l="l"/>
              <a:pathLst>
                <a:path h="3150489" w="21925914">
                  <a:moveTo>
                    <a:pt x="0" y="525145"/>
                  </a:moveTo>
                  <a:cubicBezTo>
                    <a:pt x="0" y="235077"/>
                    <a:pt x="236728" y="0"/>
                    <a:pt x="528701" y="0"/>
                  </a:cubicBezTo>
                  <a:lnTo>
                    <a:pt x="21397213" y="0"/>
                  </a:lnTo>
                  <a:cubicBezTo>
                    <a:pt x="21689186" y="0"/>
                    <a:pt x="21925914" y="235077"/>
                    <a:pt x="21925914" y="525145"/>
                  </a:cubicBezTo>
                  <a:lnTo>
                    <a:pt x="21925914" y="2625344"/>
                  </a:lnTo>
                  <a:cubicBezTo>
                    <a:pt x="21925914" y="2915285"/>
                    <a:pt x="21689186" y="3150489"/>
                    <a:pt x="21397213" y="3150489"/>
                  </a:cubicBezTo>
                  <a:lnTo>
                    <a:pt x="528701" y="3150489"/>
                  </a:lnTo>
                  <a:cubicBezTo>
                    <a:pt x="236728" y="3150489"/>
                    <a:pt x="0" y="2915412"/>
                    <a:pt x="0" y="2625344"/>
                  </a:cubicBezTo>
                  <a:close/>
                </a:path>
              </a:pathLst>
            </a:custGeom>
            <a:solidFill>
              <a:srgbClr val="253439"/>
            </a:solidFill>
          </p:spPr>
        </p:sp>
        <p:sp>
          <p:nvSpPr>
            <p:cNvPr name="Freeform 8" id="8"/>
            <p:cNvSpPr/>
            <p:nvPr/>
          </p:nvSpPr>
          <p:spPr>
            <a:xfrm flipH="false" flipV="false" rot="0">
              <a:off x="0" y="0"/>
              <a:ext cx="21951314" cy="3175889"/>
            </a:xfrm>
            <a:custGeom>
              <a:avLst/>
              <a:gdLst/>
              <a:ahLst/>
              <a:cxnLst/>
              <a:rect r="r" b="b" t="t" l="l"/>
              <a:pathLst>
                <a:path h="3175889" w="21951314">
                  <a:moveTo>
                    <a:pt x="0" y="537845"/>
                  </a:moveTo>
                  <a:cubicBezTo>
                    <a:pt x="0" y="240665"/>
                    <a:pt x="242443" y="0"/>
                    <a:pt x="541401" y="0"/>
                  </a:cubicBezTo>
                  <a:lnTo>
                    <a:pt x="21409913" y="0"/>
                  </a:lnTo>
                  <a:lnTo>
                    <a:pt x="21409913" y="12700"/>
                  </a:lnTo>
                  <a:lnTo>
                    <a:pt x="21409913" y="0"/>
                  </a:lnTo>
                  <a:cubicBezTo>
                    <a:pt x="21708872" y="0"/>
                    <a:pt x="21951314" y="240665"/>
                    <a:pt x="21951314" y="537845"/>
                  </a:cubicBezTo>
                  <a:lnTo>
                    <a:pt x="21938614" y="537845"/>
                  </a:lnTo>
                  <a:lnTo>
                    <a:pt x="21951314" y="537845"/>
                  </a:lnTo>
                  <a:lnTo>
                    <a:pt x="21951314" y="2638044"/>
                  </a:lnTo>
                  <a:lnTo>
                    <a:pt x="21938614" y="2638044"/>
                  </a:lnTo>
                  <a:lnTo>
                    <a:pt x="21951314" y="2638044"/>
                  </a:lnTo>
                  <a:cubicBezTo>
                    <a:pt x="21951314" y="2935097"/>
                    <a:pt x="21708872" y="3175889"/>
                    <a:pt x="21409913" y="3175889"/>
                  </a:cubicBezTo>
                  <a:lnTo>
                    <a:pt x="21409913" y="3163189"/>
                  </a:lnTo>
                  <a:lnTo>
                    <a:pt x="21409913" y="3175889"/>
                  </a:lnTo>
                  <a:lnTo>
                    <a:pt x="541401" y="3175889"/>
                  </a:lnTo>
                  <a:lnTo>
                    <a:pt x="541401" y="3163189"/>
                  </a:lnTo>
                  <a:lnTo>
                    <a:pt x="541401" y="3175889"/>
                  </a:lnTo>
                  <a:cubicBezTo>
                    <a:pt x="242443" y="3175889"/>
                    <a:pt x="0" y="2935097"/>
                    <a:pt x="0" y="2638044"/>
                  </a:cubicBezTo>
                  <a:lnTo>
                    <a:pt x="0" y="537845"/>
                  </a:lnTo>
                  <a:lnTo>
                    <a:pt x="12700" y="537845"/>
                  </a:lnTo>
                  <a:lnTo>
                    <a:pt x="0" y="537845"/>
                  </a:lnTo>
                  <a:moveTo>
                    <a:pt x="25400" y="537845"/>
                  </a:moveTo>
                  <a:lnTo>
                    <a:pt x="25400" y="2638044"/>
                  </a:lnTo>
                  <a:lnTo>
                    <a:pt x="12700" y="2638044"/>
                  </a:lnTo>
                  <a:lnTo>
                    <a:pt x="25400" y="2638044"/>
                  </a:lnTo>
                  <a:cubicBezTo>
                    <a:pt x="25400" y="2921000"/>
                    <a:pt x="256286" y="3150489"/>
                    <a:pt x="541401" y="3150489"/>
                  </a:cubicBezTo>
                  <a:lnTo>
                    <a:pt x="21409913" y="3150489"/>
                  </a:lnTo>
                  <a:cubicBezTo>
                    <a:pt x="21695028" y="3150489"/>
                    <a:pt x="21925914" y="2921000"/>
                    <a:pt x="21925914" y="2638044"/>
                  </a:cubicBezTo>
                  <a:lnTo>
                    <a:pt x="21925914" y="537845"/>
                  </a:lnTo>
                  <a:cubicBezTo>
                    <a:pt x="21925914" y="254889"/>
                    <a:pt x="21695028" y="25400"/>
                    <a:pt x="21409913" y="25400"/>
                  </a:cubicBezTo>
                  <a:lnTo>
                    <a:pt x="541401" y="25400"/>
                  </a:lnTo>
                  <a:lnTo>
                    <a:pt x="541401" y="12700"/>
                  </a:lnTo>
                  <a:lnTo>
                    <a:pt x="541401" y="25400"/>
                  </a:lnTo>
                  <a:cubicBezTo>
                    <a:pt x="256286" y="25400"/>
                    <a:pt x="25400" y="254889"/>
                    <a:pt x="25400" y="537845"/>
                  </a:cubicBezTo>
                  <a:close/>
                </a:path>
              </a:pathLst>
            </a:custGeom>
            <a:solidFill>
              <a:srgbClr val="B29E84"/>
            </a:solidFill>
          </p:spPr>
        </p:sp>
        <p:sp>
          <p:nvSpPr>
            <p:cNvPr name="TextBox 9" id="9"/>
            <p:cNvSpPr txBox="true"/>
            <p:nvPr/>
          </p:nvSpPr>
          <p:spPr>
            <a:xfrm>
              <a:off x="0" y="9525"/>
              <a:ext cx="21951334" cy="3166317"/>
            </a:xfrm>
            <a:prstGeom prst="rect">
              <a:avLst/>
            </a:prstGeom>
          </p:spPr>
          <p:txBody>
            <a:bodyPr anchor="ctr" rtlCol="false" tIns="50800" lIns="50800" bIns="50800" rIns="50800"/>
            <a:lstStyle/>
            <a:p>
              <a:pPr algn="ctr">
                <a:lnSpc>
                  <a:spcPts val="3240"/>
                </a:lnSpc>
              </a:pPr>
              <a:r>
                <a:rPr lang="en-US" sz="2700" spc="108">
                  <a:solidFill>
                    <a:srgbClr val="FFFFFF"/>
                  </a:solidFill>
                  <a:latin typeface="Didact Gothic"/>
                  <a:ea typeface="Didact Gothic"/>
                  <a:cs typeface="Didact Gothic"/>
                  <a:sym typeface="Didact Gothic"/>
                </a:rPr>
                <a:t>Optimizar la gestión de la unidad territorial de una junta de vecinos a través de la implementación de un sistema digital.</a:t>
              </a:r>
            </a:p>
          </p:txBody>
        </p:sp>
      </p:grpSp>
      <p:grpSp>
        <p:nvGrpSpPr>
          <p:cNvPr name="Group 10" id="10"/>
          <p:cNvGrpSpPr/>
          <p:nvPr/>
        </p:nvGrpSpPr>
        <p:grpSpPr>
          <a:xfrm rot="0">
            <a:off x="912248" y="6570563"/>
            <a:ext cx="16463500" cy="3092729"/>
            <a:chOff x="0" y="0"/>
            <a:chExt cx="21951334" cy="4123639"/>
          </a:xfrm>
        </p:grpSpPr>
        <p:sp>
          <p:nvSpPr>
            <p:cNvPr name="Freeform 11" id="11"/>
            <p:cNvSpPr/>
            <p:nvPr/>
          </p:nvSpPr>
          <p:spPr>
            <a:xfrm flipH="false" flipV="false" rot="0">
              <a:off x="12700" y="16490"/>
              <a:ext cx="21925914" cy="4090720"/>
            </a:xfrm>
            <a:custGeom>
              <a:avLst/>
              <a:gdLst/>
              <a:ahLst/>
              <a:cxnLst/>
              <a:rect r="r" b="b" t="t" l="l"/>
              <a:pathLst>
                <a:path h="4090720" w="21925914">
                  <a:moveTo>
                    <a:pt x="0" y="681869"/>
                  </a:moveTo>
                  <a:cubicBezTo>
                    <a:pt x="0" y="305233"/>
                    <a:pt x="236728" y="0"/>
                    <a:pt x="528701" y="0"/>
                  </a:cubicBezTo>
                  <a:lnTo>
                    <a:pt x="21397213" y="0"/>
                  </a:lnTo>
                  <a:cubicBezTo>
                    <a:pt x="21689186" y="0"/>
                    <a:pt x="21925914" y="305233"/>
                    <a:pt x="21925914" y="681869"/>
                  </a:cubicBezTo>
                  <a:lnTo>
                    <a:pt x="21925914" y="3408851"/>
                  </a:lnTo>
                  <a:cubicBezTo>
                    <a:pt x="21925914" y="3785322"/>
                    <a:pt x="21689186" y="4090720"/>
                    <a:pt x="21397213" y="4090720"/>
                  </a:cubicBezTo>
                  <a:lnTo>
                    <a:pt x="528701" y="4090720"/>
                  </a:lnTo>
                  <a:cubicBezTo>
                    <a:pt x="236728" y="4090720"/>
                    <a:pt x="0" y="3785487"/>
                    <a:pt x="0" y="3408851"/>
                  </a:cubicBezTo>
                  <a:close/>
                </a:path>
              </a:pathLst>
            </a:custGeom>
            <a:solidFill>
              <a:srgbClr val="253439"/>
            </a:solidFill>
          </p:spPr>
        </p:sp>
        <p:sp>
          <p:nvSpPr>
            <p:cNvPr name="Freeform 12" id="12"/>
            <p:cNvSpPr/>
            <p:nvPr/>
          </p:nvSpPr>
          <p:spPr>
            <a:xfrm flipH="false" flipV="false" rot="0">
              <a:off x="0" y="0"/>
              <a:ext cx="21951314" cy="4123686"/>
            </a:xfrm>
            <a:custGeom>
              <a:avLst/>
              <a:gdLst/>
              <a:ahLst/>
              <a:cxnLst/>
              <a:rect r="r" b="b" t="t" l="l"/>
              <a:pathLst>
                <a:path h="4123686" w="21951314">
                  <a:moveTo>
                    <a:pt x="0" y="698359"/>
                  </a:moveTo>
                  <a:cubicBezTo>
                    <a:pt x="0" y="312489"/>
                    <a:pt x="242443" y="0"/>
                    <a:pt x="541401" y="0"/>
                  </a:cubicBezTo>
                  <a:lnTo>
                    <a:pt x="21409913" y="0"/>
                  </a:lnTo>
                  <a:lnTo>
                    <a:pt x="21409913" y="16490"/>
                  </a:lnTo>
                  <a:lnTo>
                    <a:pt x="21409913" y="0"/>
                  </a:lnTo>
                  <a:cubicBezTo>
                    <a:pt x="21708872" y="0"/>
                    <a:pt x="21951314" y="312489"/>
                    <a:pt x="21951314" y="698359"/>
                  </a:cubicBezTo>
                  <a:lnTo>
                    <a:pt x="21938614" y="698359"/>
                  </a:lnTo>
                  <a:lnTo>
                    <a:pt x="21951314" y="698359"/>
                  </a:lnTo>
                  <a:lnTo>
                    <a:pt x="21951314" y="3425341"/>
                  </a:lnTo>
                  <a:lnTo>
                    <a:pt x="21938614" y="3425341"/>
                  </a:lnTo>
                  <a:lnTo>
                    <a:pt x="21951314" y="3425341"/>
                  </a:lnTo>
                  <a:cubicBezTo>
                    <a:pt x="21951314" y="3811046"/>
                    <a:pt x="21708872" y="4123686"/>
                    <a:pt x="21409913" y="4123686"/>
                  </a:cubicBezTo>
                  <a:lnTo>
                    <a:pt x="21409913" y="4107210"/>
                  </a:lnTo>
                  <a:lnTo>
                    <a:pt x="21409913" y="4123686"/>
                  </a:lnTo>
                  <a:lnTo>
                    <a:pt x="541401" y="4123686"/>
                  </a:lnTo>
                  <a:lnTo>
                    <a:pt x="541401" y="4107210"/>
                  </a:lnTo>
                  <a:lnTo>
                    <a:pt x="541401" y="4123686"/>
                  </a:lnTo>
                  <a:cubicBezTo>
                    <a:pt x="242443" y="4123686"/>
                    <a:pt x="0" y="3811046"/>
                    <a:pt x="0" y="3425341"/>
                  </a:cubicBezTo>
                  <a:lnTo>
                    <a:pt x="0" y="698359"/>
                  </a:lnTo>
                  <a:lnTo>
                    <a:pt x="12700" y="698359"/>
                  </a:lnTo>
                  <a:lnTo>
                    <a:pt x="0" y="698359"/>
                  </a:lnTo>
                  <a:moveTo>
                    <a:pt x="25400" y="698359"/>
                  </a:moveTo>
                  <a:lnTo>
                    <a:pt x="25400" y="3425341"/>
                  </a:lnTo>
                  <a:lnTo>
                    <a:pt x="12700" y="3425341"/>
                  </a:lnTo>
                  <a:lnTo>
                    <a:pt x="25400" y="3425341"/>
                  </a:lnTo>
                  <a:cubicBezTo>
                    <a:pt x="25400" y="3792742"/>
                    <a:pt x="256286" y="4090720"/>
                    <a:pt x="541401" y="4090720"/>
                  </a:cubicBezTo>
                  <a:lnTo>
                    <a:pt x="21409913" y="4090720"/>
                  </a:lnTo>
                  <a:cubicBezTo>
                    <a:pt x="21695028" y="4090720"/>
                    <a:pt x="21925914" y="3792743"/>
                    <a:pt x="21925914" y="3425341"/>
                  </a:cubicBezTo>
                  <a:lnTo>
                    <a:pt x="21925914" y="698359"/>
                  </a:lnTo>
                  <a:cubicBezTo>
                    <a:pt x="21925914" y="330958"/>
                    <a:pt x="21695028" y="32980"/>
                    <a:pt x="21409913" y="32980"/>
                  </a:cubicBezTo>
                  <a:lnTo>
                    <a:pt x="541401" y="32980"/>
                  </a:lnTo>
                  <a:lnTo>
                    <a:pt x="541401" y="16490"/>
                  </a:lnTo>
                  <a:lnTo>
                    <a:pt x="541401" y="32980"/>
                  </a:lnTo>
                  <a:cubicBezTo>
                    <a:pt x="256286" y="32980"/>
                    <a:pt x="25400" y="330958"/>
                    <a:pt x="25400" y="698359"/>
                  </a:cubicBezTo>
                  <a:close/>
                </a:path>
              </a:pathLst>
            </a:custGeom>
            <a:solidFill>
              <a:srgbClr val="B29E84"/>
            </a:solidFill>
          </p:spPr>
        </p:sp>
        <p:sp>
          <p:nvSpPr>
            <p:cNvPr name="TextBox 13" id="13"/>
            <p:cNvSpPr txBox="true"/>
            <p:nvPr/>
          </p:nvSpPr>
          <p:spPr>
            <a:xfrm>
              <a:off x="0" y="9525"/>
              <a:ext cx="21951334" cy="4114114"/>
            </a:xfrm>
            <a:prstGeom prst="rect">
              <a:avLst/>
            </a:prstGeom>
          </p:spPr>
          <p:txBody>
            <a:bodyPr anchor="ctr" rtlCol="false" tIns="50800" lIns="50800" bIns="50800" rIns="50800"/>
            <a:lstStyle/>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Desarrollar una aplicación web.</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Implementar un sistema de registro de vecinos.</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Implementar un módulo de solicitud y emisión de certificados de residencia.</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Implementar un sistema de gestión y postulación de proyectos vecinales.</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Implementar un sistema de gestión y postulación de actividades vecinales.</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Implementar un sistema de notificaciones y alertas.</a:t>
              </a:r>
            </a:p>
            <a:p>
              <a:pPr algn="l" marL="582930" indent="-291465" lvl="1">
                <a:lnSpc>
                  <a:spcPts val="3240"/>
                </a:lnSpc>
                <a:buAutoNum type="arabicPeriod" startAt="1"/>
              </a:pPr>
              <a:r>
                <a:rPr lang="en-US" sz="2700" spc="108">
                  <a:solidFill>
                    <a:srgbClr val="FFFFFF"/>
                  </a:solidFill>
                  <a:latin typeface="Didact Gothic"/>
                  <a:ea typeface="Didact Gothic"/>
                  <a:cs typeface="Didact Gothic"/>
                  <a:sym typeface="Didact Gothic"/>
                </a:rPr>
                <a:t>Arriendo y gestión de espacios comunitarios.</a:t>
              </a:r>
            </a:p>
          </p:txBody>
        </p:sp>
      </p:grpSp>
      <p:sp>
        <p:nvSpPr>
          <p:cNvPr name="TextBox 14" id="14"/>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108">
                <a:solidFill>
                  <a:srgbClr val="FFFFFF"/>
                </a:solidFill>
                <a:latin typeface="Didact Gothic"/>
                <a:ea typeface="Didact Gothic"/>
                <a:cs typeface="Didact Gothic"/>
                <a:sym typeface="Didact Gothic"/>
              </a:rPr>
              <a:t>PROYECTO “Red Vecinal”</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1" y="1556028"/>
            <a:ext cx="18105118" cy="819150"/>
          </a:xfrm>
          <a:prstGeom prst="rect">
            <a:avLst/>
          </a:prstGeom>
        </p:spPr>
        <p:txBody>
          <a:bodyPr anchor="t" rtlCol="false" tIns="0" lIns="0" bIns="0" rIns="0">
            <a:spAutoFit/>
          </a:bodyPr>
          <a:lstStyle/>
          <a:p>
            <a:pPr algn="ctr">
              <a:lnSpc>
                <a:spcPts val="6480"/>
              </a:lnSpc>
            </a:pPr>
            <a:r>
              <a:rPr lang="en-US" sz="5400" spc="-135">
                <a:solidFill>
                  <a:srgbClr val="FFFFFF"/>
                </a:solidFill>
                <a:latin typeface="Cardo"/>
                <a:ea typeface="Cardo"/>
                <a:cs typeface="Cardo"/>
                <a:sym typeface="Cardo"/>
              </a:rPr>
              <a:t>Alcances y limitaciones del proyecto</a:t>
            </a:r>
          </a:p>
        </p:txBody>
      </p:sp>
      <p:sp>
        <p:nvSpPr>
          <p:cNvPr name="AutoShape 4" id="4"/>
          <p:cNvSpPr/>
          <p:nvPr/>
        </p:nvSpPr>
        <p:spPr>
          <a:xfrm rot="13305">
            <a:off x="-11929" y="1137040"/>
            <a:ext cx="6152284" cy="0"/>
          </a:xfrm>
          <a:prstGeom prst="line">
            <a:avLst/>
          </a:prstGeom>
          <a:ln cap="rnd" w="9525">
            <a:solidFill>
              <a:srgbClr val="FFFFFF"/>
            </a:solidFill>
            <a:prstDash val="solid"/>
            <a:headEnd type="none" len="sm" w="sm"/>
            <a:tailEnd type="none" len="sm" w="sm"/>
          </a:ln>
        </p:spPr>
      </p:sp>
      <p:grpSp>
        <p:nvGrpSpPr>
          <p:cNvPr name="Group 5" id="5"/>
          <p:cNvGrpSpPr/>
          <p:nvPr/>
        </p:nvGrpSpPr>
        <p:grpSpPr>
          <a:xfrm rot="0">
            <a:off x="1062838" y="3245129"/>
            <a:ext cx="6899610" cy="6157952"/>
            <a:chOff x="0" y="0"/>
            <a:chExt cx="9199480" cy="8210602"/>
          </a:xfrm>
        </p:grpSpPr>
        <p:sp>
          <p:nvSpPr>
            <p:cNvPr name="Freeform 6" id="6"/>
            <p:cNvSpPr/>
            <p:nvPr/>
          </p:nvSpPr>
          <p:spPr>
            <a:xfrm flipH="false" flipV="false" rot="0">
              <a:off x="13394" y="12700"/>
              <a:ext cx="9172752" cy="8185277"/>
            </a:xfrm>
            <a:custGeom>
              <a:avLst/>
              <a:gdLst/>
              <a:ahLst/>
              <a:cxnLst/>
              <a:rect r="r" b="b" t="t" l="l"/>
              <a:pathLst>
                <a:path h="8185277" w="9172752">
                  <a:moveTo>
                    <a:pt x="0" y="892302"/>
                  </a:moveTo>
                  <a:cubicBezTo>
                    <a:pt x="0" y="399542"/>
                    <a:pt x="421375" y="0"/>
                    <a:pt x="941197" y="0"/>
                  </a:cubicBezTo>
                  <a:lnTo>
                    <a:pt x="8231556" y="0"/>
                  </a:lnTo>
                  <a:cubicBezTo>
                    <a:pt x="8751377" y="0"/>
                    <a:pt x="9172752" y="399542"/>
                    <a:pt x="9172752" y="892302"/>
                  </a:cubicBezTo>
                  <a:lnTo>
                    <a:pt x="9172752" y="7292975"/>
                  </a:lnTo>
                  <a:cubicBezTo>
                    <a:pt x="9172752" y="7785735"/>
                    <a:pt x="8751377" y="8185277"/>
                    <a:pt x="8231556" y="8185277"/>
                  </a:cubicBezTo>
                  <a:lnTo>
                    <a:pt x="941197" y="8185277"/>
                  </a:lnTo>
                  <a:cubicBezTo>
                    <a:pt x="421375" y="8185150"/>
                    <a:pt x="0" y="7785735"/>
                    <a:pt x="0" y="7292975"/>
                  </a:cubicBezTo>
                  <a:close/>
                </a:path>
              </a:pathLst>
            </a:custGeom>
            <a:solidFill>
              <a:srgbClr val="253439"/>
            </a:solidFill>
          </p:spPr>
        </p:sp>
        <p:sp>
          <p:nvSpPr>
            <p:cNvPr name="Freeform 7" id="7"/>
            <p:cNvSpPr/>
            <p:nvPr/>
          </p:nvSpPr>
          <p:spPr>
            <a:xfrm flipH="false" flipV="false" rot="0">
              <a:off x="0" y="0"/>
              <a:ext cx="9199537" cy="8210677"/>
            </a:xfrm>
            <a:custGeom>
              <a:avLst/>
              <a:gdLst/>
              <a:ahLst/>
              <a:cxnLst/>
              <a:rect r="r" b="b" t="t" l="l"/>
              <a:pathLst>
                <a:path h="8210677" w="9199537">
                  <a:moveTo>
                    <a:pt x="0" y="905002"/>
                  </a:moveTo>
                  <a:cubicBezTo>
                    <a:pt x="0" y="405130"/>
                    <a:pt x="427403" y="0"/>
                    <a:pt x="954591" y="0"/>
                  </a:cubicBezTo>
                  <a:lnTo>
                    <a:pt x="8244950" y="0"/>
                  </a:lnTo>
                  <a:lnTo>
                    <a:pt x="8244950" y="12700"/>
                  </a:lnTo>
                  <a:lnTo>
                    <a:pt x="8244950" y="0"/>
                  </a:lnTo>
                  <a:cubicBezTo>
                    <a:pt x="8772138" y="0"/>
                    <a:pt x="9199537" y="405130"/>
                    <a:pt x="9199537" y="905002"/>
                  </a:cubicBezTo>
                  <a:lnTo>
                    <a:pt x="9186146" y="905002"/>
                  </a:lnTo>
                  <a:lnTo>
                    <a:pt x="9199537" y="905002"/>
                  </a:lnTo>
                  <a:lnTo>
                    <a:pt x="9199537" y="7305675"/>
                  </a:lnTo>
                  <a:lnTo>
                    <a:pt x="9186146" y="7305675"/>
                  </a:lnTo>
                  <a:lnTo>
                    <a:pt x="9199537" y="7305675"/>
                  </a:lnTo>
                  <a:cubicBezTo>
                    <a:pt x="9199537" y="7805420"/>
                    <a:pt x="8772138" y="8210677"/>
                    <a:pt x="8244950" y="8210677"/>
                  </a:cubicBezTo>
                  <a:lnTo>
                    <a:pt x="8244950" y="8197977"/>
                  </a:lnTo>
                  <a:lnTo>
                    <a:pt x="8244950" y="8210677"/>
                  </a:lnTo>
                  <a:lnTo>
                    <a:pt x="954591" y="8210677"/>
                  </a:lnTo>
                  <a:lnTo>
                    <a:pt x="954591" y="8197977"/>
                  </a:lnTo>
                  <a:lnTo>
                    <a:pt x="954591" y="8210677"/>
                  </a:lnTo>
                  <a:cubicBezTo>
                    <a:pt x="427403" y="8210550"/>
                    <a:pt x="0" y="7805420"/>
                    <a:pt x="0" y="7305675"/>
                  </a:cubicBezTo>
                  <a:lnTo>
                    <a:pt x="0" y="905002"/>
                  </a:lnTo>
                  <a:lnTo>
                    <a:pt x="13394" y="905002"/>
                  </a:lnTo>
                  <a:lnTo>
                    <a:pt x="0" y="905002"/>
                  </a:lnTo>
                  <a:moveTo>
                    <a:pt x="26788" y="905002"/>
                  </a:moveTo>
                  <a:lnTo>
                    <a:pt x="26788" y="7305675"/>
                  </a:lnTo>
                  <a:lnTo>
                    <a:pt x="13394" y="7305675"/>
                  </a:lnTo>
                  <a:lnTo>
                    <a:pt x="26788" y="7305675"/>
                  </a:lnTo>
                  <a:cubicBezTo>
                    <a:pt x="26788" y="7791450"/>
                    <a:pt x="442136" y="8185150"/>
                    <a:pt x="954591" y="8185150"/>
                  </a:cubicBezTo>
                  <a:lnTo>
                    <a:pt x="8244950" y="8185150"/>
                  </a:lnTo>
                  <a:cubicBezTo>
                    <a:pt x="8757404" y="8185150"/>
                    <a:pt x="9172753" y="7791323"/>
                    <a:pt x="9172753" y="7305548"/>
                  </a:cubicBezTo>
                  <a:lnTo>
                    <a:pt x="9172753" y="905002"/>
                  </a:lnTo>
                  <a:cubicBezTo>
                    <a:pt x="9172753" y="419227"/>
                    <a:pt x="8757271" y="25400"/>
                    <a:pt x="8244950" y="25400"/>
                  </a:cubicBezTo>
                  <a:lnTo>
                    <a:pt x="954591" y="25400"/>
                  </a:lnTo>
                  <a:lnTo>
                    <a:pt x="954591" y="12700"/>
                  </a:lnTo>
                  <a:lnTo>
                    <a:pt x="954591" y="25400"/>
                  </a:lnTo>
                  <a:cubicBezTo>
                    <a:pt x="442136" y="25400"/>
                    <a:pt x="26788" y="419227"/>
                    <a:pt x="26788" y="905002"/>
                  </a:cubicBezTo>
                  <a:close/>
                </a:path>
              </a:pathLst>
            </a:custGeom>
            <a:solidFill>
              <a:srgbClr val="7C898B"/>
            </a:solidFill>
          </p:spPr>
        </p:sp>
        <p:sp>
          <p:nvSpPr>
            <p:cNvPr name="TextBox 8" id="8"/>
            <p:cNvSpPr txBox="true"/>
            <p:nvPr/>
          </p:nvSpPr>
          <p:spPr>
            <a:xfrm>
              <a:off x="0" y="0"/>
              <a:ext cx="9199480" cy="8210602"/>
            </a:xfrm>
            <a:prstGeom prst="rect">
              <a:avLst/>
            </a:prstGeom>
          </p:spPr>
          <p:txBody>
            <a:bodyPr anchor="t" rtlCol="false" tIns="50800" lIns="50800" bIns="50800" rIns="50800"/>
            <a:lstStyle/>
            <a:p>
              <a:pPr algn="ctr">
                <a:lnSpc>
                  <a:spcPts val="5040"/>
                </a:lnSpc>
              </a:pPr>
              <a:r>
                <a:rPr lang="en-US" sz="4200" spc="336" u="sng">
                  <a:solidFill>
                    <a:srgbClr val="FFFFFF"/>
                  </a:solidFill>
                  <a:latin typeface="Didact Gothic"/>
                  <a:ea typeface="Didact Gothic"/>
                  <a:cs typeface="Didact Gothic"/>
                  <a:sym typeface="Didact Gothic"/>
                </a:rPr>
                <a:t>Alcances </a:t>
              </a:r>
            </a:p>
            <a:p>
              <a:pPr algn="ctr">
                <a:lnSpc>
                  <a:spcPts val="3240"/>
                </a:lnSpc>
              </a:pP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Aplicación web para gestión de junta de vecinos.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Registro de vecinos y emisión de certificados.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Gestión de proyectos vecinales.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Sistema de notificaciones y calendario de eventos.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Módulo de arriendo de espacios comunitarios.</a:t>
              </a:r>
            </a:p>
          </p:txBody>
        </p:sp>
      </p:grpSp>
      <p:grpSp>
        <p:nvGrpSpPr>
          <p:cNvPr name="Group 9" id="9"/>
          <p:cNvGrpSpPr/>
          <p:nvPr/>
        </p:nvGrpSpPr>
        <p:grpSpPr>
          <a:xfrm rot="0">
            <a:off x="10358593" y="3256463"/>
            <a:ext cx="6542107" cy="6157952"/>
            <a:chOff x="0" y="0"/>
            <a:chExt cx="8722810" cy="8210602"/>
          </a:xfrm>
        </p:grpSpPr>
        <p:sp>
          <p:nvSpPr>
            <p:cNvPr name="Freeform 10" id="10"/>
            <p:cNvSpPr/>
            <p:nvPr/>
          </p:nvSpPr>
          <p:spPr>
            <a:xfrm flipH="false" flipV="false" rot="0">
              <a:off x="12700" y="12700"/>
              <a:ext cx="8697468" cy="8185277"/>
            </a:xfrm>
            <a:custGeom>
              <a:avLst/>
              <a:gdLst/>
              <a:ahLst/>
              <a:cxnLst/>
              <a:rect r="r" b="b" t="t" l="l"/>
              <a:pathLst>
                <a:path h="8185277" w="8697468">
                  <a:moveTo>
                    <a:pt x="0" y="892302"/>
                  </a:moveTo>
                  <a:cubicBezTo>
                    <a:pt x="0" y="399542"/>
                    <a:pt x="399542" y="0"/>
                    <a:pt x="892429" y="0"/>
                  </a:cubicBezTo>
                  <a:lnTo>
                    <a:pt x="7805039" y="0"/>
                  </a:lnTo>
                  <a:cubicBezTo>
                    <a:pt x="8297926" y="0"/>
                    <a:pt x="8697468" y="399542"/>
                    <a:pt x="8697468" y="892302"/>
                  </a:cubicBezTo>
                  <a:lnTo>
                    <a:pt x="8697468" y="7292975"/>
                  </a:lnTo>
                  <a:cubicBezTo>
                    <a:pt x="8697468" y="7785735"/>
                    <a:pt x="8297926" y="8185277"/>
                    <a:pt x="7805039" y="8185277"/>
                  </a:cubicBezTo>
                  <a:lnTo>
                    <a:pt x="892429" y="8185277"/>
                  </a:lnTo>
                  <a:cubicBezTo>
                    <a:pt x="399542" y="8185150"/>
                    <a:pt x="0" y="7785735"/>
                    <a:pt x="0" y="7292975"/>
                  </a:cubicBezTo>
                  <a:close/>
                </a:path>
              </a:pathLst>
            </a:custGeom>
            <a:solidFill>
              <a:srgbClr val="253439"/>
            </a:solidFill>
          </p:spPr>
        </p:sp>
        <p:sp>
          <p:nvSpPr>
            <p:cNvPr name="Freeform 11" id="11"/>
            <p:cNvSpPr/>
            <p:nvPr/>
          </p:nvSpPr>
          <p:spPr>
            <a:xfrm flipH="false" flipV="false" rot="0">
              <a:off x="0" y="0"/>
              <a:ext cx="8722868" cy="8210677"/>
            </a:xfrm>
            <a:custGeom>
              <a:avLst/>
              <a:gdLst/>
              <a:ahLst/>
              <a:cxnLst/>
              <a:rect r="r" b="b" t="t" l="l"/>
              <a:pathLst>
                <a:path h="8210677" w="8722868">
                  <a:moveTo>
                    <a:pt x="0" y="905002"/>
                  </a:moveTo>
                  <a:cubicBezTo>
                    <a:pt x="0" y="405130"/>
                    <a:pt x="405257" y="0"/>
                    <a:pt x="905129" y="0"/>
                  </a:cubicBezTo>
                  <a:lnTo>
                    <a:pt x="7817739" y="0"/>
                  </a:lnTo>
                  <a:lnTo>
                    <a:pt x="7817739" y="12700"/>
                  </a:lnTo>
                  <a:lnTo>
                    <a:pt x="7817739" y="0"/>
                  </a:lnTo>
                  <a:cubicBezTo>
                    <a:pt x="8317611" y="0"/>
                    <a:pt x="8722868" y="405130"/>
                    <a:pt x="8722868" y="905002"/>
                  </a:cubicBezTo>
                  <a:lnTo>
                    <a:pt x="8710168" y="905002"/>
                  </a:lnTo>
                  <a:lnTo>
                    <a:pt x="8722868" y="905002"/>
                  </a:lnTo>
                  <a:lnTo>
                    <a:pt x="8722868" y="7305675"/>
                  </a:lnTo>
                  <a:lnTo>
                    <a:pt x="8710168" y="7305675"/>
                  </a:lnTo>
                  <a:lnTo>
                    <a:pt x="8722868" y="7305675"/>
                  </a:lnTo>
                  <a:cubicBezTo>
                    <a:pt x="8722868" y="7805420"/>
                    <a:pt x="8317611" y="8210677"/>
                    <a:pt x="7817739" y="8210677"/>
                  </a:cubicBezTo>
                  <a:lnTo>
                    <a:pt x="7817739" y="8197977"/>
                  </a:lnTo>
                  <a:lnTo>
                    <a:pt x="7817739" y="8210677"/>
                  </a:lnTo>
                  <a:lnTo>
                    <a:pt x="905129" y="8210677"/>
                  </a:lnTo>
                  <a:lnTo>
                    <a:pt x="905129" y="8197977"/>
                  </a:lnTo>
                  <a:lnTo>
                    <a:pt x="905129" y="8210677"/>
                  </a:lnTo>
                  <a:cubicBezTo>
                    <a:pt x="405257" y="8210550"/>
                    <a:pt x="0" y="7805420"/>
                    <a:pt x="0" y="7305675"/>
                  </a:cubicBezTo>
                  <a:lnTo>
                    <a:pt x="0" y="905002"/>
                  </a:lnTo>
                  <a:lnTo>
                    <a:pt x="12700" y="905002"/>
                  </a:lnTo>
                  <a:lnTo>
                    <a:pt x="0" y="905002"/>
                  </a:lnTo>
                  <a:moveTo>
                    <a:pt x="25400" y="905002"/>
                  </a:moveTo>
                  <a:lnTo>
                    <a:pt x="25400" y="7305675"/>
                  </a:lnTo>
                  <a:lnTo>
                    <a:pt x="12700" y="7305675"/>
                  </a:lnTo>
                  <a:lnTo>
                    <a:pt x="25400" y="7305675"/>
                  </a:lnTo>
                  <a:cubicBezTo>
                    <a:pt x="25400" y="7791450"/>
                    <a:pt x="419227" y="8185150"/>
                    <a:pt x="905129" y="8185150"/>
                  </a:cubicBezTo>
                  <a:lnTo>
                    <a:pt x="7817739" y="8185150"/>
                  </a:lnTo>
                  <a:cubicBezTo>
                    <a:pt x="8303640" y="8185150"/>
                    <a:pt x="8697468" y="7791323"/>
                    <a:pt x="8697468" y="7305548"/>
                  </a:cubicBezTo>
                  <a:lnTo>
                    <a:pt x="8697468" y="905002"/>
                  </a:lnTo>
                  <a:cubicBezTo>
                    <a:pt x="8697468" y="419227"/>
                    <a:pt x="8303514" y="25400"/>
                    <a:pt x="7817739" y="25400"/>
                  </a:cubicBezTo>
                  <a:lnTo>
                    <a:pt x="905129" y="25400"/>
                  </a:lnTo>
                  <a:lnTo>
                    <a:pt x="905129" y="12700"/>
                  </a:lnTo>
                  <a:lnTo>
                    <a:pt x="905129" y="25400"/>
                  </a:lnTo>
                  <a:cubicBezTo>
                    <a:pt x="419227" y="25400"/>
                    <a:pt x="25400" y="419227"/>
                    <a:pt x="25400" y="905002"/>
                  </a:cubicBezTo>
                  <a:close/>
                </a:path>
              </a:pathLst>
            </a:custGeom>
            <a:solidFill>
              <a:srgbClr val="7C898B"/>
            </a:solidFill>
          </p:spPr>
        </p:sp>
        <p:sp>
          <p:nvSpPr>
            <p:cNvPr name="TextBox 12" id="12"/>
            <p:cNvSpPr txBox="true"/>
            <p:nvPr/>
          </p:nvSpPr>
          <p:spPr>
            <a:xfrm>
              <a:off x="0" y="0"/>
              <a:ext cx="8722810" cy="8210602"/>
            </a:xfrm>
            <a:prstGeom prst="rect">
              <a:avLst/>
            </a:prstGeom>
          </p:spPr>
          <p:txBody>
            <a:bodyPr anchor="t" rtlCol="false" tIns="50800" lIns="50800" bIns="50800" rIns="50800"/>
            <a:lstStyle/>
            <a:p>
              <a:pPr algn="ctr">
                <a:lnSpc>
                  <a:spcPts val="5040"/>
                </a:lnSpc>
              </a:pPr>
              <a:r>
                <a:rPr lang="en-US" sz="4200" spc="336" u="sng">
                  <a:solidFill>
                    <a:srgbClr val="FFFFFF"/>
                  </a:solidFill>
                  <a:latin typeface="Didact Gothic"/>
                  <a:ea typeface="Didact Gothic"/>
                  <a:cs typeface="Didact Gothic"/>
                  <a:sym typeface="Didact Gothic"/>
                </a:rPr>
                <a:t>Limitaciones</a:t>
              </a:r>
            </a:p>
            <a:p>
              <a:pPr algn="just">
                <a:lnSpc>
                  <a:spcPts val="3240"/>
                </a:lnSpc>
              </a:pP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Tiempo de desarrollo: 20 semanas.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Presupuesto limitado a recursos open-source.</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Funcionamiento en 3 comunas.</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Sin equipo de soporte técnico especializado.</a:t>
              </a:r>
            </a:p>
            <a:p>
              <a:pPr algn="ctr" marL="582930" indent="-291465" lvl="1">
                <a:lnSpc>
                  <a:spcPts val="3240"/>
                </a:lnSpc>
                <a:buFont typeface="Arial"/>
                <a:buChar char="•"/>
              </a:pPr>
              <a:r>
                <a:rPr lang="en-US" sz="2700" spc="108">
                  <a:solidFill>
                    <a:srgbClr val="FFFFFF"/>
                  </a:solidFill>
                  <a:latin typeface="Didact Gothic"/>
                  <a:ea typeface="Didact Gothic"/>
                  <a:cs typeface="Didact Gothic"/>
                  <a:sym typeface="Didact Gothic"/>
                </a:rPr>
                <a:t>Entorno de bajos recursos.</a:t>
              </a:r>
            </a:p>
          </p:txBody>
        </p:sp>
      </p:grpSp>
      <p:sp>
        <p:nvSpPr>
          <p:cNvPr name="TextBox 13" id="13"/>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108">
                <a:solidFill>
                  <a:srgbClr val="FFFFFF"/>
                </a:solidFill>
                <a:latin typeface="Didact Gothic"/>
                <a:ea typeface="Didact Gothic"/>
                <a:cs typeface="Didact Gothic"/>
                <a:sym typeface="Didact Gothic"/>
              </a:rPr>
              <a:t>PROYECTO “Red Vecinal”</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0" y="2194702"/>
            <a:ext cx="18105118" cy="790575"/>
          </a:xfrm>
          <a:prstGeom prst="rect">
            <a:avLst/>
          </a:prstGeom>
        </p:spPr>
        <p:txBody>
          <a:bodyPr anchor="t" rtlCol="false" tIns="0" lIns="0" bIns="0" rIns="0">
            <a:spAutoFit/>
          </a:bodyPr>
          <a:lstStyle/>
          <a:p>
            <a:pPr algn="ctr">
              <a:lnSpc>
                <a:spcPts val="6236"/>
              </a:lnSpc>
            </a:pPr>
            <a:r>
              <a:rPr lang="en-US" sz="5197" spc="415">
                <a:solidFill>
                  <a:srgbClr val="FFFFFF"/>
                </a:solidFill>
                <a:latin typeface="Didact Gothic"/>
                <a:ea typeface="Didact Gothic"/>
                <a:cs typeface="Didact Gothic"/>
                <a:sym typeface="Didact Gothic"/>
              </a:rPr>
              <a:t>Metodología de trabajo para el desarrollo del proyecto</a:t>
            </a:r>
          </a:p>
        </p:txBody>
      </p:sp>
      <p:sp>
        <p:nvSpPr>
          <p:cNvPr name="AutoShape 4" id="4"/>
          <p:cNvSpPr/>
          <p:nvPr/>
        </p:nvSpPr>
        <p:spPr>
          <a:xfrm rot="13305">
            <a:off x="-11929" y="1137040"/>
            <a:ext cx="6152284" cy="0"/>
          </a:xfrm>
          <a:prstGeom prst="line">
            <a:avLst/>
          </a:prstGeom>
          <a:ln cap="rnd" w="9525">
            <a:solidFill>
              <a:srgbClr val="FFFFFF"/>
            </a:solidFill>
            <a:prstDash val="solid"/>
            <a:headEnd type="none" len="sm" w="sm"/>
            <a:tailEnd type="none" len="sm" w="sm"/>
          </a:ln>
        </p:spPr>
      </p:sp>
      <p:sp>
        <p:nvSpPr>
          <p:cNvPr name="TextBox 5" id="5"/>
          <p:cNvSpPr txBox="true"/>
          <p:nvPr/>
        </p:nvSpPr>
        <p:spPr>
          <a:xfrm rot="0">
            <a:off x="91441" y="3361514"/>
            <a:ext cx="18105118" cy="819150"/>
          </a:xfrm>
          <a:prstGeom prst="rect">
            <a:avLst/>
          </a:prstGeom>
        </p:spPr>
        <p:txBody>
          <a:bodyPr anchor="t" rtlCol="false" tIns="0" lIns="0" bIns="0" rIns="0">
            <a:spAutoFit/>
          </a:bodyPr>
          <a:lstStyle/>
          <a:p>
            <a:pPr algn="ctr">
              <a:lnSpc>
                <a:spcPts val="6480"/>
              </a:lnSpc>
            </a:pPr>
            <a:r>
              <a:rPr lang="en-US" sz="5400" spc="-135">
                <a:solidFill>
                  <a:srgbClr val="FFFFFF"/>
                </a:solidFill>
                <a:latin typeface="Cardo"/>
                <a:ea typeface="Cardo"/>
                <a:cs typeface="Cardo"/>
                <a:sym typeface="Cardo"/>
              </a:rPr>
              <a:t>Metodología Tradicional</a:t>
            </a:r>
          </a:p>
        </p:txBody>
      </p:sp>
      <p:sp>
        <p:nvSpPr>
          <p:cNvPr name="TextBox 6" id="6"/>
          <p:cNvSpPr txBox="true"/>
          <p:nvPr/>
        </p:nvSpPr>
        <p:spPr>
          <a:xfrm rot="0">
            <a:off x="2166548" y="5809439"/>
            <a:ext cx="6330324" cy="3467100"/>
          </a:xfrm>
          <a:prstGeom prst="rect">
            <a:avLst/>
          </a:prstGeom>
        </p:spPr>
        <p:txBody>
          <a:bodyPr anchor="t" rtlCol="false" tIns="0" lIns="0" bIns="0" rIns="0">
            <a:spAutoFit/>
          </a:bodyPr>
          <a:lstStyle/>
          <a:p>
            <a:pPr algn="ctr">
              <a:lnSpc>
                <a:spcPts val="3959"/>
              </a:lnSpc>
            </a:pPr>
            <a:r>
              <a:rPr lang="en-US" sz="3299" spc="131" u="sng">
                <a:solidFill>
                  <a:srgbClr val="FFFFFF"/>
                </a:solidFill>
                <a:latin typeface="Didact Gothic"/>
                <a:ea typeface="Didact Gothic"/>
                <a:cs typeface="Didact Gothic"/>
                <a:sym typeface="Didact Gothic"/>
              </a:rPr>
              <a:t>Características</a:t>
            </a:r>
          </a:p>
          <a:p>
            <a:pPr algn="just" marL="712467" indent="-356233" lvl="1">
              <a:lnSpc>
                <a:spcPts val="3959"/>
              </a:lnSpc>
              <a:buFont typeface="Arial"/>
              <a:buChar char="•"/>
            </a:pPr>
            <a:r>
              <a:rPr lang="en-US" sz="3299" spc="131">
                <a:solidFill>
                  <a:srgbClr val="FFFFFF"/>
                </a:solidFill>
                <a:latin typeface="Didact Gothic"/>
                <a:ea typeface="Didact Gothic"/>
                <a:cs typeface="Didact Gothic"/>
                <a:sym typeface="Didact Gothic"/>
              </a:rPr>
              <a:t>Fases secuenciales y bien definidas.</a:t>
            </a:r>
          </a:p>
          <a:p>
            <a:pPr algn="just" marL="712467" indent="-356233" lvl="1">
              <a:lnSpc>
                <a:spcPts val="3959"/>
              </a:lnSpc>
              <a:buFont typeface="Arial"/>
              <a:buChar char="•"/>
            </a:pPr>
            <a:r>
              <a:rPr lang="en-US" sz="3299" spc="131">
                <a:solidFill>
                  <a:srgbClr val="FFFFFF"/>
                </a:solidFill>
                <a:latin typeface="Didact Gothic"/>
                <a:ea typeface="Didact Gothic"/>
                <a:cs typeface="Didact Gothic"/>
                <a:sym typeface="Didact Gothic"/>
              </a:rPr>
              <a:t>Planificación detallada desde el inicio.</a:t>
            </a:r>
          </a:p>
          <a:p>
            <a:pPr algn="just" marL="712467" indent="-356233" lvl="1">
              <a:lnSpc>
                <a:spcPts val="3959"/>
              </a:lnSpc>
              <a:buFont typeface="Arial"/>
              <a:buChar char="•"/>
            </a:pPr>
            <a:r>
              <a:rPr lang="en-US" sz="3299" spc="131">
                <a:solidFill>
                  <a:srgbClr val="FFFFFF"/>
                </a:solidFill>
                <a:latin typeface="Didact Gothic"/>
                <a:ea typeface="Didact Gothic"/>
                <a:cs typeface="Didact Gothic"/>
                <a:sym typeface="Didact Gothic"/>
              </a:rPr>
              <a:t>Documentación exhaustiva en cada fase.</a:t>
            </a:r>
          </a:p>
        </p:txBody>
      </p:sp>
      <p:sp>
        <p:nvSpPr>
          <p:cNvPr name="TextBox 7" id="7"/>
          <p:cNvSpPr txBox="true"/>
          <p:nvPr/>
        </p:nvSpPr>
        <p:spPr>
          <a:xfrm rot="0">
            <a:off x="10079568" y="5809439"/>
            <a:ext cx="6346769" cy="3133725"/>
          </a:xfrm>
          <a:prstGeom prst="rect">
            <a:avLst/>
          </a:prstGeom>
        </p:spPr>
        <p:txBody>
          <a:bodyPr anchor="t" rtlCol="false" tIns="0" lIns="0" bIns="0" rIns="0">
            <a:spAutoFit/>
          </a:bodyPr>
          <a:lstStyle/>
          <a:p>
            <a:pPr algn="ctr">
              <a:lnSpc>
                <a:spcPts val="3588"/>
              </a:lnSpc>
            </a:pPr>
            <a:r>
              <a:rPr lang="en-US" sz="2990" spc="119" u="sng">
                <a:solidFill>
                  <a:srgbClr val="FFFFFF"/>
                </a:solidFill>
                <a:latin typeface="Didact Gothic"/>
                <a:ea typeface="Didact Gothic"/>
                <a:cs typeface="Didact Gothic"/>
                <a:sym typeface="Didact Gothic"/>
              </a:rPr>
              <a:t>Ventajas</a:t>
            </a:r>
          </a:p>
          <a:p>
            <a:pPr algn="just" marL="645673" indent="-322836" lvl="1">
              <a:lnSpc>
                <a:spcPts val="3588"/>
              </a:lnSpc>
              <a:buFont typeface="Arial"/>
              <a:buChar char="•"/>
            </a:pPr>
            <a:r>
              <a:rPr lang="en-US" sz="2990" spc="119">
                <a:solidFill>
                  <a:srgbClr val="FFFFFF"/>
                </a:solidFill>
                <a:latin typeface="Didact Gothic"/>
                <a:ea typeface="Didact Gothic"/>
                <a:cs typeface="Didact Gothic"/>
                <a:sym typeface="Didact Gothic"/>
              </a:rPr>
              <a:t>Clara definición de entregables.</a:t>
            </a:r>
          </a:p>
          <a:p>
            <a:pPr algn="just" marL="645673" indent="-322836" lvl="1">
              <a:lnSpc>
                <a:spcPts val="3588"/>
              </a:lnSpc>
              <a:buFont typeface="Arial"/>
              <a:buChar char="•"/>
            </a:pPr>
            <a:r>
              <a:rPr lang="en-US" sz="2990" spc="119">
                <a:solidFill>
                  <a:srgbClr val="FFFFFF"/>
                </a:solidFill>
                <a:latin typeface="Didact Gothic"/>
                <a:ea typeface="Didact Gothic"/>
                <a:cs typeface="Didact Gothic"/>
                <a:sym typeface="Didact Gothic"/>
              </a:rPr>
              <a:t>Facilita la gestión y seguimiento del progreso.</a:t>
            </a:r>
          </a:p>
          <a:p>
            <a:pPr algn="just" marL="645673" indent="-322836" lvl="1">
              <a:lnSpc>
                <a:spcPts val="3588"/>
              </a:lnSpc>
              <a:buFont typeface="Arial"/>
              <a:buChar char="•"/>
            </a:pPr>
            <a:r>
              <a:rPr lang="en-US" sz="2990" spc="119">
                <a:solidFill>
                  <a:srgbClr val="FFFFFF"/>
                </a:solidFill>
                <a:latin typeface="Didact Gothic"/>
                <a:ea typeface="Didact Gothic"/>
                <a:cs typeface="Didact Gothic"/>
                <a:sym typeface="Didact Gothic"/>
              </a:rPr>
              <a:t>Adecuado para proyectos con requisitos estables.</a:t>
            </a:r>
          </a:p>
          <a:p>
            <a:pPr algn="just">
              <a:lnSpc>
                <a:spcPts val="3588"/>
              </a:lnSpc>
            </a:pPr>
          </a:p>
        </p:txBody>
      </p:sp>
      <p:sp>
        <p:nvSpPr>
          <p:cNvPr name="TextBox 8" id="8"/>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108">
                <a:solidFill>
                  <a:srgbClr val="F6F4F1"/>
                </a:solidFill>
                <a:latin typeface="Didact Gothic"/>
                <a:ea typeface="Didact Gothic"/>
                <a:cs typeface="Didact Gothic"/>
                <a:sym typeface="Didact Gothic"/>
              </a:rPr>
              <a:t>PROYECTO “Red Vecinal”</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descr="EscuelaIT Duoc UC - Escuela de Informática y Telecomunicaciones Duoc UC - Duoc  UC | LinkedIn"/>
          <p:cNvSpPr/>
          <p:nvPr/>
        </p:nvSpPr>
        <p:spPr>
          <a:xfrm flipH="false" flipV="false" rot="0">
            <a:off x="13158228" y="214886"/>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91441" y="1489353"/>
            <a:ext cx="18105118" cy="723900"/>
          </a:xfrm>
          <a:prstGeom prst="rect">
            <a:avLst/>
          </a:prstGeom>
        </p:spPr>
        <p:txBody>
          <a:bodyPr anchor="t" rtlCol="false" tIns="0" lIns="0" bIns="0" rIns="0">
            <a:spAutoFit/>
          </a:bodyPr>
          <a:lstStyle/>
          <a:p>
            <a:pPr algn="ctr">
              <a:lnSpc>
                <a:spcPts val="5741"/>
              </a:lnSpc>
            </a:pPr>
            <a:r>
              <a:rPr lang="en-US" sz="4784" spc="-119">
                <a:solidFill>
                  <a:srgbClr val="FFFFFF"/>
                </a:solidFill>
                <a:latin typeface="Cardo"/>
                <a:ea typeface="Cardo"/>
                <a:cs typeface="Cardo"/>
                <a:sym typeface="Cardo"/>
              </a:rPr>
              <a:t>Cronograma para el desarrollo del proyecto </a:t>
            </a:r>
          </a:p>
        </p:txBody>
      </p:sp>
      <p:sp>
        <p:nvSpPr>
          <p:cNvPr name="AutoShape 4" id="4"/>
          <p:cNvSpPr/>
          <p:nvPr/>
        </p:nvSpPr>
        <p:spPr>
          <a:xfrm rot="13305">
            <a:off x="-11929" y="1137040"/>
            <a:ext cx="6152284" cy="0"/>
          </a:xfrm>
          <a:prstGeom prst="line">
            <a:avLst/>
          </a:prstGeom>
          <a:ln cap="rnd" w="9525">
            <a:solidFill>
              <a:srgbClr val="F6F4F1"/>
            </a:solidFill>
            <a:prstDash val="solid"/>
            <a:headEnd type="none" len="sm" w="sm"/>
            <a:tailEnd type="none" len="sm" w="sm"/>
          </a:ln>
        </p:spPr>
      </p:sp>
      <p:graphicFrame>
        <p:nvGraphicFramePr>
          <p:cNvPr name="Table 5" id="5"/>
          <p:cNvGraphicFramePr>
            <a:graphicFrameLocks noGrp="true"/>
          </p:cNvGraphicFramePr>
          <p:nvPr/>
        </p:nvGraphicFramePr>
        <p:xfrm>
          <a:off x="1329039" y="2422803"/>
          <a:ext cx="14936657" cy="7787998"/>
        </p:xfrm>
        <a:graphic>
          <a:graphicData uri="http://schemas.openxmlformats.org/drawingml/2006/table">
            <a:tbl>
              <a:tblPr/>
              <a:tblGrid>
                <a:gridCol w="3202888"/>
                <a:gridCol w="651900"/>
                <a:gridCol w="651900"/>
                <a:gridCol w="651900"/>
                <a:gridCol w="651900"/>
                <a:gridCol w="651900"/>
                <a:gridCol w="651900"/>
                <a:gridCol w="651900"/>
                <a:gridCol w="651900"/>
                <a:gridCol w="651900"/>
                <a:gridCol w="651900"/>
                <a:gridCol w="651900"/>
                <a:gridCol w="651900"/>
                <a:gridCol w="651900"/>
                <a:gridCol w="651900"/>
                <a:gridCol w="651900"/>
                <a:gridCol w="651900"/>
                <a:gridCol w="651900"/>
                <a:gridCol w="651471"/>
              </a:tblGrid>
              <a:tr h="705400">
                <a:tc>
                  <a:txBody>
                    <a:bodyPr anchor="t" rtlCol="false"/>
                    <a:lstStyle/>
                    <a:p>
                      <a:pPr algn="ctr">
                        <a:lnSpc>
                          <a:spcPts val="1925"/>
                        </a:lnSpc>
                        <a:defRPr/>
                      </a:pPr>
                      <a:r>
                        <a:rPr lang="en-US" sz="1375" spc="55">
                          <a:solidFill>
                            <a:srgbClr val="FFFFFF"/>
                          </a:solidFill>
                          <a:latin typeface="Didact Gothic"/>
                          <a:ea typeface="Didact Gothic"/>
                          <a:cs typeface="Didact Gothic"/>
                          <a:sym typeface="Didact Gothic"/>
                        </a:rPr>
                        <a:t>Actividad</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S2</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S3</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S4</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S5</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S6</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S7</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S8</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S9</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S10</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S11</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S12</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S13</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S14</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S15</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S16</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S17</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c>
                  <a:txBody>
                    <a:bodyPr anchor="t" rtlCol="false"/>
                    <a:lstStyle/>
                    <a:p>
                      <a:pPr algn="ctr">
                        <a:lnSpc>
                          <a:spcPts val="2014"/>
                        </a:lnSpc>
                        <a:defRPr/>
                      </a:pPr>
                      <a:r>
                        <a:rPr lang="en-US" sz="1438" spc="57">
                          <a:solidFill>
                            <a:srgbClr val="423E3A"/>
                          </a:solidFill>
                          <a:latin typeface="Didact Gothic"/>
                          <a:ea typeface="Didact Gothic"/>
                          <a:cs typeface="Didact Gothic"/>
                          <a:sym typeface="Didact Gothic"/>
                        </a:rPr>
                        <a:t>s18</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FFFFFF"/>
                    </a:solidFill>
                  </a:tcPr>
                </a:tc>
              </a:tr>
              <a:tr h="591011">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Analisis de Requisitos</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924646">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Diseño de la arquitectura del sistema</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876984">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Diseño y prototipado de la interfaz de usuario</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591011">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Desarrollo del Backend</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876984">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Implementación de la interfaz de usuario</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876984">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Integración del Frontend con Backend</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591011">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Ejecución de pruebas</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0">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876984">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Despliegue de entorno de producción </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r>
              <a:tr h="876984">
                <a:tc>
                  <a:txBody>
                    <a:bodyPr anchor="t" rtlCol="false"/>
                    <a:lstStyle/>
                    <a:p>
                      <a:pPr algn="ctr">
                        <a:lnSpc>
                          <a:spcPts val="2255"/>
                        </a:lnSpc>
                        <a:defRPr/>
                      </a:pPr>
                      <a:r>
                        <a:rPr lang="en-US" sz="1611" spc="64">
                          <a:solidFill>
                            <a:srgbClr val="FFFFFF"/>
                          </a:solidFill>
                          <a:latin typeface="Didact Gothic"/>
                          <a:ea typeface="Didact Gothic"/>
                          <a:cs typeface="Didact Gothic"/>
                          <a:sym typeface="Didact Gothic"/>
                        </a:rPr>
                        <a:t>Planificación de mantenimiento y soporte</a:t>
                      </a: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253439"/>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c>
                  <a:txBody>
                    <a:bodyPr anchor="t" rtlCol="false"/>
                    <a:lstStyle/>
                    <a:p>
                      <a:pPr algn="ctr">
                        <a:lnSpc>
                          <a:spcPts val="1835"/>
                        </a:lnSpc>
                        <a:defRPr/>
                      </a:pPr>
                      <a:endParaRPr lang="en-US" sz="1100"/>
                    </a:p>
                  </a:txBody>
                  <a:tcPr marL="121451" marR="121451" marT="121451" marB="121451" anchor="ctr">
                    <a:lnL cmpd="sng" algn="ctr" cap="flat" w="6073">
                      <a:solidFill>
                        <a:srgbClr val="F6F4F1"/>
                      </a:solidFill>
                      <a:prstDash val="solid"/>
                      <a:round/>
                      <a:headEnd type="none" w="med" len="med"/>
                      <a:tailEnd type="none" w="med" len="med"/>
                    </a:lnL>
                    <a:lnR cmpd="sng" algn="ctr" cap="flat" w="6073">
                      <a:solidFill>
                        <a:srgbClr val="F6F4F1"/>
                      </a:solidFill>
                      <a:prstDash val="solid"/>
                      <a:round/>
                      <a:headEnd type="none" w="med" len="med"/>
                      <a:tailEnd type="none" w="med" len="med"/>
                    </a:lnR>
                    <a:lnT cmpd="sng" algn="ctr" cap="flat" w="6073">
                      <a:solidFill>
                        <a:srgbClr val="F6F4F1"/>
                      </a:solidFill>
                      <a:prstDash val="solid"/>
                      <a:round/>
                      <a:headEnd type="none" w="med" len="med"/>
                      <a:tailEnd type="none" w="med" len="med"/>
                    </a:lnT>
                    <a:lnB cmpd="sng" algn="ctr" cap="flat" w="6073">
                      <a:solidFill>
                        <a:srgbClr val="F6F4F1"/>
                      </a:solidFill>
                      <a:prstDash val="solid"/>
                      <a:round/>
                      <a:headEnd type="none" w="med" len="med"/>
                      <a:tailEnd type="none" w="med" len="med"/>
                    </a:lnB>
                    <a:solidFill>
                      <a:srgbClr val="B29E84"/>
                    </a:solidFill>
                  </a:tcPr>
                </a:tc>
              </a:tr>
            </a:tbl>
          </a:graphicData>
        </a:graphic>
      </p:graphicFrame>
      <p:sp>
        <p:nvSpPr>
          <p:cNvPr name="TextBox 6" id="6"/>
          <p:cNvSpPr txBox="true"/>
          <p:nvPr/>
        </p:nvSpPr>
        <p:spPr>
          <a:xfrm rot="0">
            <a:off x="295722" y="608637"/>
            <a:ext cx="18105118" cy="400050"/>
          </a:xfrm>
          <a:prstGeom prst="rect">
            <a:avLst/>
          </a:prstGeom>
        </p:spPr>
        <p:txBody>
          <a:bodyPr anchor="t" rtlCol="false" tIns="0" lIns="0" bIns="0" rIns="0">
            <a:spAutoFit/>
          </a:bodyPr>
          <a:lstStyle/>
          <a:p>
            <a:pPr algn="l">
              <a:lnSpc>
                <a:spcPts val="3240"/>
              </a:lnSpc>
            </a:pPr>
            <a:r>
              <a:rPr lang="en-US" sz="2700" spc="216">
                <a:solidFill>
                  <a:srgbClr val="FFFFFF"/>
                </a:solidFill>
                <a:latin typeface="Didact Gothic"/>
                <a:ea typeface="Didact Gothic"/>
                <a:cs typeface="Didact Gothic"/>
                <a:sym typeface="Didact Gothic"/>
              </a:rPr>
              <a:t>PROYECTO “Red Vecinal”</a:t>
            </a: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496962" y="1901304"/>
            <a:ext cx="8647038" cy="6484391"/>
          </a:xfrm>
          <a:custGeom>
            <a:avLst/>
            <a:gdLst/>
            <a:ahLst/>
            <a:cxnLst/>
            <a:rect r="r" b="b" t="t" l="l"/>
            <a:pathLst>
              <a:path h="6484391" w="8647038">
                <a:moveTo>
                  <a:pt x="0" y="0"/>
                </a:moveTo>
                <a:lnTo>
                  <a:pt x="8647038" y="0"/>
                </a:lnTo>
                <a:lnTo>
                  <a:pt x="8647038" y="6484392"/>
                </a:lnTo>
                <a:lnTo>
                  <a:pt x="0" y="6484392"/>
                </a:lnTo>
                <a:lnTo>
                  <a:pt x="0" y="0"/>
                </a:lnTo>
                <a:close/>
              </a:path>
            </a:pathLst>
          </a:custGeom>
          <a:blipFill>
            <a:blip r:embed="rId2"/>
            <a:stretch>
              <a:fillRect l="-24055" t="-11159" r="-24136" b="0"/>
            </a:stretch>
          </a:blipFill>
        </p:spPr>
      </p:sp>
      <p:sp>
        <p:nvSpPr>
          <p:cNvPr name="TextBox 3" id="3"/>
          <p:cNvSpPr txBox="true"/>
          <p:nvPr/>
        </p:nvSpPr>
        <p:spPr>
          <a:xfrm rot="0">
            <a:off x="10596756" y="3442070"/>
            <a:ext cx="5122944" cy="1280636"/>
          </a:xfrm>
          <a:prstGeom prst="rect">
            <a:avLst/>
          </a:prstGeom>
        </p:spPr>
        <p:txBody>
          <a:bodyPr anchor="t" rtlCol="false" tIns="0" lIns="0" bIns="0" rIns="0">
            <a:spAutoFit/>
          </a:bodyPr>
          <a:lstStyle/>
          <a:p>
            <a:pPr algn="l" marL="0" indent="0" lvl="0">
              <a:lnSpc>
                <a:spcPts val="4961"/>
              </a:lnSpc>
            </a:pPr>
            <a:r>
              <a:rPr lang="en-US" sz="4725" spc="378">
                <a:solidFill>
                  <a:srgbClr val="FFFFFF"/>
                </a:solidFill>
                <a:latin typeface="Didact Gothic"/>
                <a:ea typeface="Didact Gothic"/>
                <a:cs typeface="Didact Gothic"/>
                <a:sym typeface="Didact Gothic"/>
              </a:rPr>
              <a:t>Arquitectura del software</a:t>
            </a:r>
          </a:p>
        </p:txBody>
      </p:sp>
      <p:sp>
        <p:nvSpPr>
          <p:cNvPr name="TextBox 4" id="4"/>
          <p:cNvSpPr txBox="true"/>
          <p:nvPr/>
        </p:nvSpPr>
        <p:spPr>
          <a:xfrm rot="0">
            <a:off x="350737" y="487589"/>
            <a:ext cx="6645254" cy="412750"/>
          </a:xfrm>
          <a:prstGeom prst="rect">
            <a:avLst/>
          </a:prstGeom>
        </p:spPr>
        <p:txBody>
          <a:bodyPr anchor="t" rtlCol="false" tIns="0" lIns="0" bIns="0" rIns="0">
            <a:spAutoFit/>
          </a:bodyPr>
          <a:lstStyle/>
          <a:p>
            <a:pPr algn="l" marL="0" indent="0" lvl="0">
              <a:lnSpc>
                <a:spcPts val="3499"/>
              </a:lnSpc>
            </a:pPr>
            <a:r>
              <a:rPr lang="en-US" sz="2499" spc="99">
                <a:solidFill>
                  <a:srgbClr val="FFFFFF"/>
                </a:solidFill>
                <a:latin typeface="Didact Gothic"/>
                <a:ea typeface="Didact Gothic"/>
                <a:cs typeface="Didact Gothic"/>
                <a:sym typeface="Didact Gothic"/>
              </a:rPr>
              <a:t>PROYECTO “Red Vecinal”</a:t>
            </a:r>
          </a:p>
        </p:txBody>
      </p:sp>
      <p:sp>
        <p:nvSpPr>
          <p:cNvPr name="AutoShape 5" id="5"/>
          <p:cNvSpPr/>
          <p:nvPr/>
        </p:nvSpPr>
        <p:spPr>
          <a:xfrm flipV="true">
            <a:off x="9709174" y="5513281"/>
            <a:ext cx="6770652" cy="0"/>
          </a:xfrm>
          <a:prstGeom prst="line">
            <a:avLst/>
          </a:prstGeom>
          <a:ln cap="flat" w="38100">
            <a:solidFill>
              <a:srgbClr val="F6F4F1"/>
            </a:solidFill>
            <a:prstDash val="solid"/>
            <a:headEnd type="none" len="sm" w="sm"/>
            <a:tailEnd type="none" len="sm" w="sm"/>
          </a:ln>
        </p:spPr>
      </p:sp>
      <p:sp>
        <p:nvSpPr>
          <p:cNvPr name="Freeform 6" id="6" descr="EscuelaIT Duoc UC - Escuela de Informática y Telecomunicaciones Duoc UC - Duoc  UC | LinkedIn"/>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3"/>
            <a:stretch>
              <a:fillRect l="0" t="0" r="0" b="0"/>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53439"/>
        </a:solidFill>
      </p:bgPr>
    </p:bg>
    <p:spTree>
      <p:nvGrpSpPr>
        <p:cNvPr id="1" name=""/>
        <p:cNvGrpSpPr/>
        <p:nvPr/>
      </p:nvGrpSpPr>
      <p:grpSpPr>
        <a:xfrm>
          <a:off x="0" y="0"/>
          <a:ext cx="0" cy="0"/>
          <a:chOff x="0" y="0"/>
          <a:chExt cx="0" cy="0"/>
        </a:xfrm>
      </p:grpSpPr>
      <p:sp>
        <p:nvSpPr>
          <p:cNvPr name="Freeform 2" id="2"/>
          <p:cNvSpPr/>
          <p:nvPr/>
        </p:nvSpPr>
        <p:spPr>
          <a:xfrm flipH="false" flipV="false" rot="0">
            <a:off x="13158228" y="311325"/>
            <a:ext cx="4712109" cy="1178028"/>
          </a:xfrm>
          <a:custGeom>
            <a:avLst/>
            <a:gdLst/>
            <a:ahLst/>
            <a:cxnLst/>
            <a:rect r="r" b="b" t="t" l="l"/>
            <a:pathLst>
              <a:path h="1178028" w="4712109">
                <a:moveTo>
                  <a:pt x="0" y="0"/>
                </a:moveTo>
                <a:lnTo>
                  <a:pt x="4712109" y="0"/>
                </a:lnTo>
                <a:lnTo>
                  <a:pt x="4712109" y="1178028"/>
                </a:lnTo>
                <a:lnTo>
                  <a:pt x="0" y="1178028"/>
                </a:lnTo>
                <a:lnTo>
                  <a:pt x="0" y="0"/>
                </a:lnTo>
                <a:close/>
              </a:path>
            </a:pathLst>
          </a:custGeom>
          <a:blipFill>
            <a:blip r:embed="rId2"/>
            <a:stretch>
              <a:fillRect l="0" t="0" r="0" b="0"/>
            </a:stretch>
          </a:blipFill>
        </p:spPr>
      </p:sp>
      <p:sp>
        <p:nvSpPr>
          <p:cNvPr name="TextBox 3" id="3"/>
          <p:cNvSpPr txBox="true"/>
          <p:nvPr/>
        </p:nvSpPr>
        <p:spPr>
          <a:xfrm rot="0">
            <a:off x="1028700" y="985904"/>
            <a:ext cx="12597603" cy="1139825"/>
          </a:xfrm>
          <a:prstGeom prst="rect">
            <a:avLst/>
          </a:prstGeom>
        </p:spPr>
        <p:txBody>
          <a:bodyPr anchor="t" rtlCol="false" tIns="0" lIns="0" bIns="0" rIns="0">
            <a:spAutoFit/>
          </a:bodyPr>
          <a:lstStyle/>
          <a:p>
            <a:pPr algn="l" marL="0" indent="0" lvl="0">
              <a:lnSpc>
                <a:spcPts val="8800"/>
              </a:lnSpc>
            </a:pPr>
            <a:r>
              <a:rPr lang="en-US" sz="8000" spc="-200">
                <a:solidFill>
                  <a:srgbClr val="FFFFFF"/>
                </a:solidFill>
                <a:latin typeface="Cardo"/>
                <a:ea typeface="Cardo"/>
                <a:cs typeface="Cardo"/>
                <a:sym typeface="Cardo"/>
              </a:rPr>
              <a:t>Modelo de datos</a:t>
            </a:r>
          </a:p>
        </p:txBody>
      </p:sp>
      <p:sp>
        <p:nvSpPr>
          <p:cNvPr name="Freeform 4" id="4"/>
          <p:cNvSpPr/>
          <p:nvPr/>
        </p:nvSpPr>
        <p:spPr>
          <a:xfrm flipH="false" flipV="false" rot="0">
            <a:off x="588450" y="2771963"/>
            <a:ext cx="13478103" cy="6486337"/>
          </a:xfrm>
          <a:custGeom>
            <a:avLst/>
            <a:gdLst/>
            <a:ahLst/>
            <a:cxnLst/>
            <a:rect r="r" b="b" t="t" l="l"/>
            <a:pathLst>
              <a:path h="6486337" w="13478103">
                <a:moveTo>
                  <a:pt x="0" y="0"/>
                </a:moveTo>
                <a:lnTo>
                  <a:pt x="13478103" y="0"/>
                </a:lnTo>
                <a:lnTo>
                  <a:pt x="13478103" y="6486337"/>
                </a:lnTo>
                <a:lnTo>
                  <a:pt x="0" y="6486337"/>
                </a:lnTo>
                <a:lnTo>
                  <a:pt x="0" y="0"/>
                </a:lnTo>
                <a:close/>
              </a:path>
            </a:pathLst>
          </a:custGeom>
          <a:blipFill>
            <a:blip r:embed="rId3"/>
            <a:stretch>
              <a:fillRect l="0" t="0" r="0" b="0"/>
            </a:stretch>
          </a:blipFill>
        </p:spPr>
      </p:sp>
      <p:sp>
        <p:nvSpPr>
          <p:cNvPr name="TextBox 5" id="5"/>
          <p:cNvSpPr txBox="true"/>
          <p:nvPr/>
        </p:nvSpPr>
        <p:spPr>
          <a:xfrm rot="0">
            <a:off x="255692" y="273225"/>
            <a:ext cx="6645254" cy="412750"/>
          </a:xfrm>
          <a:prstGeom prst="rect">
            <a:avLst/>
          </a:prstGeom>
        </p:spPr>
        <p:txBody>
          <a:bodyPr anchor="t" rtlCol="false" tIns="0" lIns="0" bIns="0" rIns="0">
            <a:spAutoFit/>
          </a:bodyPr>
          <a:lstStyle/>
          <a:p>
            <a:pPr algn="l" marL="0" indent="0" lvl="0">
              <a:lnSpc>
                <a:spcPts val="3499"/>
              </a:lnSpc>
            </a:pPr>
            <a:r>
              <a:rPr lang="en-US" sz="2499" spc="99">
                <a:solidFill>
                  <a:srgbClr val="FFFFFF"/>
                </a:solidFill>
                <a:latin typeface="Didact Gothic"/>
                <a:ea typeface="Didact Gothic"/>
                <a:cs typeface="Didact Gothic"/>
                <a:sym typeface="Didact Gothic"/>
              </a:rPr>
              <a:t>PROYECTO “Red Vecinal”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DAGTgT__ALs</dc:identifier>
  <dcterms:modified xsi:type="dcterms:W3CDTF">2011-08-01T06:04:30Z</dcterms:modified>
  <cp:revision>1</cp:revision>
  <dc:title>Presentacion Proyecto Red Vecinal</dc:title>
</cp:coreProperties>
</file>

<file path=docProps/thumbnail.jpeg>
</file>